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7.xml" ContentType="application/vnd.openxmlformats-officedocument.presentationml.tags+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7"/>
  </p:notesMasterIdLst>
  <p:sldIdLst>
    <p:sldId id="260" r:id="rId2"/>
    <p:sldId id="332" r:id="rId3"/>
    <p:sldId id="333" r:id="rId4"/>
    <p:sldId id="432" r:id="rId5"/>
    <p:sldId id="278" r:id="rId6"/>
    <p:sldId id="296" r:id="rId7"/>
    <p:sldId id="277" r:id="rId8"/>
    <p:sldId id="281" r:id="rId9"/>
    <p:sldId id="282" r:id="rId10"/>
    <p:sldId id="276" r:id="rId11"/>
    <p:sldId id="263" r:id="rId12"/>
    <p:sldId id="264" r:id="rId13"/>
    <p:sldId id="265" r:id="rId14"/>
    <p:sldId id="266" r:id="rId15"/>
    <p:sldId id="268" r:id="rId16"/>
    <p:sldId id="299" r:id="rId17"/>
    <p:sldId id="300" r:id="rId18"/>
    <p:sldId id="303" r:id="rId19"/>
    <p:sldId id="285" r:id="rId20"/>
    <p:sldId id="289" r:id="rId21"/>
    <p:sldId id="290" r:id="rId22"/>
    <p:sldId id="291" r:id="rId23"/>
    <p:sldId id="292" r:id="rId24"/>
    <p:sldId id="293" r:id="rId25"/>
    <p:sldId id="294" r:id="rId26"/>
    <p:sldId id="295" r:id="rId27"/>
    <p:sldId id="286" r:id="rId28"/>
    <p:sldId id="287" r:id="rId29"/>
    <p:sldId id="288" r:id="rId30"/>
    <p:sldId id="331" r:id="rId31"/>
    <p:sldId id="297" r:id="rId32"/>
    <p:sldId id="301" r:id="rId33"/>
    <p:sldId id="302" r:id="rId34"/>
    <p:sldId id="267" r:id="rId35"/>
    <p:sldId id="305" r:id="rId36"/>
  </p:sldIdLst>
  <p:sldSz cx="9144000" cy="6858000" type="screen4x3"/>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20" autoAdjust="0"/>
    <p:restoredTop sz="73605" autoAdjust="0"/>
  </p:normalViewPr>
  <p:slideViewPr>
    <p:cSldViewPr snapToGrid="0">
      <p:cViewPr varScale="1">
        <p:scale>
          <a:sx n="92" d="100"/>
          <a:sy n="92" d="100"/>
        </p:scale>
        <p:origin x="2048" y="18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Gagnon" userId="49bc62a9-7284-4192-bdd2-745015dde012" providerId="ADAL" clId="{51ACD37C-572F-E44D-82A8-57C167E5FA4F}"/>
    <pc:docChg chg="modSld">
      <pc:chgData name="Scott Gagnon" userId="49bc62a9-7284-4192-bdd2-745015dde012" providerId="ADAL" clId="{51ACD37C-572F-E44D-82A8-57C167E5FA4F}" dt="2021-02-02T20:19:36.005" v="30" actId="20577"/>
      <pc:docMkLst>
        <pc:docMk/>
      </pc:docMkLst>
      <pc:sldChg chg="modSp mod">
        <pc:chgData name="Scott Gagnon" userId="49bc62a9-7284-4192-bdd2-745015dde012" providerId="ADAL" clId="{51ACD37C-572F-E44D-82A8-57C167E5FA4F}" dt="2021-02-02T20:19:36.005" v="30" actId="20577"/>
        <pc:sldMkLst>
          <pc:docMk/>
          <pc:sldMk cId="2132119375" sldId="332"/>
        </pc:sldMkLst>
        <pc:spChg chg="mod">
          <ac:chgData name="Scott Gagnon" userId="49bc62a9-7284-4192-bdd2-745015dde012" providerId="ADAL" clId="{51ACD37C-572F-E44D-82A8-57C167E5FA4F}" dt="2021-02-02T20:19:36.005" v="30" actId="20577"/>
          <ac:spMkLst>
            <pc:docMk/>
            <pc:sldMk cId="2132119375" sldId="33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2/2/21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s27f7Jzy2k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0-8PvNOdBy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pmc/articles/PMC3055433/#bib10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AutoNum type="alphaLcParenR"/>
            </a:pPr>
            <a:endParaRPr lang="en-US" baseline="0" dirty="0"/>
          </a:p>
          <a:p>
            <a:pPr marL="228600" indent="-228600">
              <a:buAutoNum type="alphaLcParenR"/>
            </a:pPr>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33712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701675" y="4416425"/>
            <a:ext cx="5817878" cy="4183063"/>
          </a:xfrm>
        </p:spPr>
        <p:txBody>
          <a:bodyPr>
            <a:noAutofit/>
          </a:bodyPr>
          <a:lstStyle/>
          <a:p>
            <a:r>
              <a:rPr lang="en-US" sz="1200" b="0" i="0" u="none" strike="noStrike" kern="1200" baseline="0" dirty="0">
                <a:solidFill>
                  <a:schemeClr val="tx1"/>
                </a:solidFill>
                <a:latin typeface="Arial" panose="020B0604020202020204" pitchFamily="34" charset="0"/>
                <a:cs typeface="Arial" panose="020B0604020202020204" pitchFamily="34" charset="0"/>
              </a:rPr>
              <a:t>Dopamine is a naturally occurring neurotransmitter in the brain that creates a feeling of happiness and exhilaration. It is released automatically when eating</a:t>
            </a:r>
          </a:p>
          <a:p>
            <a:r>
              <a:rPr lang="en-US" sz="1200" b="0" i="0" u="none" strike="noStrike" kern="1200" baseline="0" dirty="0">
                <a:solidFill>
                  <a:schemeClr val="tx1"/>
                </a:solidFill>
                <a:latin typeface="Arial" panose="020B0604020202020204" pitchFamily="34" charset="0"/>
                <a:cs typeface="Arial" panose="020B0604020202020204" pitchFamily="34" charset="0"/>
              </a:rPr>
              <a:t>or drinking water—two things that are necessary for our survival. Dopamine is a part of what’s referred to as the “reward system” because the pleasurable</a:t>
            </a:r>
          </a:p>
          <a:p>
            <a:r>
              <a:rPr lang="en-US" sz="1200" b="0" i="0" u="none" strike="noStrike" kern="1200" baseline="0" dirty="0">
                <a:solidFill>
                  <a:schemeClr val="tx1"/>
                </a:solidFill>
                <a:latin typeface="Arial" panose="020B0604020202020204" pitchFamily="34" charset="0"/>
                <a:cs typeface="Arial" panose="020B0604020202020204" pitchFamily="34" charset="0"/>
              </a:rPr>
              <a:t>feelings from dopamine prompt us to repeat the behaviors associated with these feelings.</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Arial" panose="020B0604020202020204" pitchFamily="34" charset="0"/>
                <a:cs typeface="Arial" panose="020B0604020202020204" pitchFamily="34" charset="0"/>
              </a:rPr>
              <a:t>Most drugs that are abused—including cocaine, marijuana, heroin, alcohol, and nicotine - cause the brain to dump out large amounts of dopamine, up to ten</a:t>
            </a:r>
          </a:p>
          <a:p>
            <a:r>
              <a:rPr lang="en-US" sz="1200" b="0" i="0" u="none" strike="noStrike" kern="1200" baseline="0" dirty="0">
                <a:solidFill>
                  <a:schemeClr val="tx1"/>
                </a:solidFill>
                <a:latin typeface="Arial" panose="020B0604020202020204" pitchFamily="34" charset="0"/>
                <a:cs typeface="Arial" panose="020B0604020202020204" pitchFamily="34" charset="0"/>
              </a:rPr>
              <a:t>times more than the normal amount. This triggers the reward system providing the person with feelings of strong euphoria, which begins to explain why people who abuse drugs do so over and over again.</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Arial" panose="020B0604020202020204" pitchFamily="34" charset="0"/>
                <a:cs typeface="Arial" panose="020B0604020202020204" pitchFamily="34" charset="0"/>
              </a:rPr>
              <a:t>As substance abuse continues, the brain eventually adapts to the flood of dopamine by producing much less of it. This diminishes feelings of pleasure, which</a:t>
            </a:r>
          </a:p>
          <a:p>
            <a:r>
              <a:rPr lang="en-US" sz="1200" b="0" i="0" u="none" strike="noStrike" kern="1200" baseline="0" dirty="0">
                <a:solidFill>
                  <a:schemeClr val="tx1"/>
                </a:solidFill>
                <a:latin typeface="Arial" panose="020B0604020202020204" pitchFamily="34" charset="0"/>
                <a:cs typeface="Arial" panose="020B0604020202020204" pitchFamily="34" charset="0"/>
              </a:rPr>
              <a:t>can compel a person to use drugs more frequently or in greater quantities to just feel normal again.</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Arial" panose="020B0604020202020204" pitchFamily="34" charset="0"/>
                <a:cs typeface="Arial" panose="020B0604020202020204" pitchFamily="34" charset="0"/>
              </a:rPr>
              <a:t>With these changes to the structure and function of the brain, over time, abuse eventually leads to addiction. Because it alters how the brain works, addiction is considered a chronic disease that is marked by compulsive drug-related behavior in spite of the negative</a:t>
            </a:r>
          </a:p>
          <a:p>
            <a:r>
              <a:rPr lang="en-US" sz="1200" b="0" i="0" u="none" strike="noStrike" kern="1200" baseline="0" dirty="0">
                <a:solidFill>
                  <a:schemeClr val="tx1"/>
                </a:solidFill>
                <a:latin typeface="Arial" panose="020B0604020202020204" pitchFamily="34" charset="0"/>
                <a:cs typeface="Arial" panose="020B0604020202020204" pitchFamily="34" charset="0"/>
              </a:rPr>
              <a:t>consequences.</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617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“Endocannabinoids are the most prolific neurotransmitters in the human body.” (</a:t>
            </a:r>
            <a:r>
              <a:rPr lang="en-US" sz="1200" dirty="0" err="1">
                <a:latin typeface="Arial" panose="020B0604020202020204" pitchFamily="34" charset="0"/>
                <a:cs typeface="Arial" panose="020B0604020202020204" pitchFamily="34" charset="0"/>
              </a:rPr>
              <a:t>Inaba</a:t>
            </a:r>
            <a:r>
              <a:rPr lang="en-US" sz="1200" dirty="0">
                <a:latin typeface="Arial" panose="020B0604020202020204" pitchFamily="34" charset="0"/>
                <a:cs typeface="Arial" panose="020B0604020202020204" pitchFamily="34" charset="0"/>
              </a:rPr>
              <a:t> &amp; Cohen, 2012. 6.4)</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Cannabinoid chemicals can be found in the brain and in the body, including</a:t>
            </a:r>
            <a:r>
              <a:rPr lang="en-US" sz="1200" baseline="0" dirty="0">
                <a:latin typeface="Arial" panose="020B0604020202020204" pitchFamily="34" charset="0"/>
                <a:cs typeface="Arial" panose="020B0604020202020204" pitchFamily="34" charset="0"/>
              </a:rPr>
              <a:t> the liver area and groin area.  They are an important part of overall functioning and well-being through their association with stress recovery, energy balance, immune modulation, food intake, etc. (refer to graphic on the right side)</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652658" marR="0" lvl="1" indent="-17799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If found in the brain, we call it Endogenous Cannabinoids</a:t>
            </a:r>
          </a:p>
          <a:p>
            <a:pPr marL="652658" marR="0" lvl="1" indent="-17799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Our brains have receptors suggesting that there are at least five types of endogenous cannabinoids, including OAE, LPI, NADA, Anandamide, and 2-AG. These chemicals bind with neuron receptors using differing pathways</a:t>
            </a: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Anandamide (</a:t>
            </a:r>
            <a:r>
              <a:rPr lang="en-US" sz="1200" dirty="0">
                <a:solidFill>
                  <a:srgbClr val="EAD69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AEA</a:t>
            </a:r>
            <a:r>
              <a:rPr lang="en-US" sz="1200" dirty="0">
                <a:latin typeface="Arial" panose="020B0604020202020204" pitchFamily="34" charset="0"/>
                <a:cs typeface="Arial" panose="020B0604020202020204" pitchFamily="34" charset="0"/>
              </a:rPr>
              <a:t>): 10X more prevalent than endorphins</a:t>
            </a:r>
          </a:p>
          <a:p>
            <a:pPr marL="1720645" lvl="3" indent="-296663">
              <a:buFont typeface="Arial" panose="020B0604020202020204" pitchFamily="34" charset="0"/>
              <a:buChar char="•"/>
            </a:pPr>
            <a:r>
              <a:rPr lang="en-US" sz="1200" dirty="0">
                <a:latin typeface="Arial" panose="020B0604020202020204" pitchFamily="34" charset="0"/>
                <a:cs typeface="Arial" panose="020B0604020202020204" pitchFamily="34" charset="0"/>
              </a:rPr>
              <a:t>Increase/decrease sensitivity of the mind to sensory inputs – stress</a:t>
            </a:r>
          </a:p>
          <a:p>
            <a:pPr marL="1720645" lvl="3" indent="-296663">
              <a:buFont typeface="Arial" panose="020B0604020202020204" pitchFamily="34" charset="0"/>
              <a:buChar char="•"/>
            </a:pPr>
            <a:r>
              <a:rPr lang="en-US" sz="1200" dirty="0">
                <a:latin typeface="Arial" panose="020B0604020202020204" pitchFamily="34" charset="0"/>
                <a:cs typeface="Arial" panose="020B0604020202020204" pitchFamily="34" charset="0"/>
              </a:rPr>
              <a:t>Fewest in brain stem – Lower overdose potential</a:t>
            </a:r>
          </a:p>
          <a:p>
            <a:pPr marL="1245985" lvl="2" indent="-296663">
              <a:buFont typeface="Arial" panose="020B0604020202020204" pitchFamily="34" charset="0"/>
              <a:buChar char="•"/>
            </a:pPr>
            <a:r>
              <a:rPr lang="en-US" sz="1200" dirty="0">
                <a:latin typeface="Arial" panose="020B0604020202020204" pitchFamily="34" charset="0"/>
                <a:cs typeface="Arial" panose="020B0604020202020204" pitchFamily="34" charset="0"/>
              </a:rPr>
              <a:t>2-arachidonoylglycerol (</a:t>
            </a:r>
            <a:r>
              <a:rPr lang="en-US" sz="1200" dirty="0">
                <a:solidFill>
                  <a:srgbClr val="EAD69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2-AG</a:t>
            </a:r>
            <a:r>
              <a:rPr lang="en-US" sz="1200" dirty="0">
                <a:latin typeface="Arial" panose="020B0604020202020204" pitchFamily="34" charset="0"/>
                <a:cs typeface="Arial" panose="020B0604020202020204" pitchFamily="34" charset="0"/>
              </a:rPr>
              <a:t>): Most prevalent in brain</a:t>
            </a:r>
          </a:p>
          <a:p>
            <a:pPr marL="1720645" lvl="3" indent="-296663">
              <a:buFont typeface="Arial" panose="020B0604020202020204" pitchFamily="34" charset="0"/>
              <a:buChar char="•"/>
            </a:pPr>
            <a:r>
              <a:rPr lang="en-US" sz="1200" dirty="0">
                <a:latin typeface="Arial" panose="020B0604020202020204" pitchFamily="34" charset="0"/>
                <a:cs typeface="Arial" panose="020B0604020202020204" pitchFamily="34" charset="0"/>
              </a:rPr>
              <a:t>May be important in brain trauma to reduce edema</a:t>
            </a:r>
          </a:p>
          <a:p>
            <a:pPr marL="1720645" lvl="3" indent="-296663">
              <a:buFont typeface="Arial" panose="020B0604020202020204" pitchFamily="34" charset="0"/>
              <a:buChar char="•"/>
            </a:pPr>
            <a:r>
              <a:rPr lang="en-US" sz="1200" dirty="0">
                <a:latin typeface="Arial" panose="020B0604020202020204" pitchFamily="34" charset="0"/>
                <a:cs typeface="Arial" panose="020B0604020202020204" pitchFamily="34" charset="0"/>
              </a:rPr>
              <a:t>May play a role in appetite, immune system, and pain</a:t>
            </a:r>
          </a:p>
          <a:p>
            <a:pPr marL="1720645" lvl="3" indent="-296663">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At this time, we do know of </a:t>
            </a:r>
            <a:r>
              <a:rPr lang="en-US" sz="1200" b="1" dirty="0">
                <a:latin typeface="Arial" panose="020B0604020202020204" pitchFamily="34" charset="0"/>
                <a:cs typeface="Arial" panose="020B0604020202020204" pitchFamily="34" charset="0"/>
              </a:rPr>
              <a:t>two</a:t>
            </a:r>
            <a:r>
              <a:rPr lang="en-US" sz="1200" dirty="0">
                <a:latin typeface="Arial" panose="020B0604020202020204" pitchFamily="34" charset="0"/>
                <a:cs typeface="Arial" panose="020B0604020202020204" pitchFamily="34" charset="0"/>
              </a:rPr>
              <a:t> Endocannabinoid receptors</a:t>
            </a:r>
          </a:p>
          <a:p>
            <a:pPr marL="1200150" lvl="2"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CB</a:t>
            </a:r>
            <a:r>
              <a:rPr lang="en-US" sz="1200" baseline="-25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 Brain, Muscles, Gastrointestinal – Behavioral effects: Analgesia, Appetite, Motor deficits/spasticity, Cognitive Impairment</a:t>
            </a:r>
          </a:p>
          <a:p>
            <a:pPr marL="1200150" lvl="2"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CB</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 Brain (Reward system – DA neurons in the VTA), Immune System (tonsils, spleen, thymus)</a:t>
            </a:r>
          </a:p>
          <a:p>
            <a:pPr marL="914400" lvl="2"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914400" lvl="2" indent="0">
              <a:buFont typeface="Arial" panose="020B0604020202020204" pitchFamily="34" charset="0"/>
              <a:buNone/>
            </a:pPr>
            <a:r>
              <a:rPr lang="en-US" sz="1200" dirty="0">
                <a:latin typeface="Arial" panose="020B0604020202020204" pitchFamily="34" charset="0"/>
                <a:cs typeface="Arial" panose="020B0604020202020204" pitchFamily="34" charset="0"/>
              </a:rPr>
              <a:t>Images</a:t>
            </a:r>
          </a:p>
          <a:p>
            <a:pPr marL="914400" lvl="2"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Left photo:  I’m having difficulty locating the source. </a:t>
            </a:r>
            <a:r>
              <a:rPr lang="en-US" sz="1200" b="1" dirty="0">
                <a:latin typeface="Arial" panose="020B0604020202020204" pitchFamily="34" charset="0"/>
                <a:cs typeface="Arial" panose="020B0604020202020204" pitchFamily="34" charset="0"/>
              </a:rPr>
              <a:t>REPLACE</a:t>
            </a:r>
          </a:p>
          <a:p>
            <a:r>
              <a:rPr lang="en-US" sz="1200" dirty="0">
                <a:latin typeface="Arial" panose="020B0604020202020204" pitchFamily="34" charset="0"/>
                <a:cs typeface="Arial" panose="020B0604020202020204" pitchFamily="34" charset="0"/>
              </a:rPr>
              <a:t>Right Photo:</a:t>
            </a:r>
            <a:r>
              <a:rPr lang="en-US" sz="1200" baseline="0" dirty="0">
                <a:latin typeface="Arial" panose="020B0604020202020204" pitchFamily="34" charset="0"/>
                <a:cs typeface="Arial" panose="020B0604020202020204" pitchFamily="34" charset="0"/>
              </a:rPr>
              <a:t>  Taken from h</a:t>
            </a:r>
            <a:r>
              <a:rPr lang="en-US" sz="1200" dirty="0">
                <a:latin typeface="Arial" panose="020B0604020202020204" pitchFamily="34" charset="0"/>
                <a:cs typeface="Arial" panose="020B0604020202020204" pitchFamily="34" charset="0"/>
              </a:rPr>
              <a:t>ttps://youtu.be/RwTCJkMwOxw, 1:49min.</a:t>
            </a:r>
          </a:p>
          <a:p>
            <a:pPr marL="914400" lvl="2"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11</a:t>
            </a:fld>
            <a:endParaRPr lang="en-US"/>
          </a:p>
        </p:txBody>
      </p:sp>
    </p:spTree>
    <p:extLst>
      <p:ext uri="{BB962C8B-B14F-4D97-AF65-F5344CB8AC3E}">
        <p14:creationId xmlns:p14="http://schemas.microsoft.com/office/powerpoint/2010/main" val="1936506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Brain cannabinoid receptor sites are located in several different parts of the brain. One chemical that is endogenously produced (i.e., made in the brain) is call anandamide, discovered in 1992.  THC’s chemical structure is similar to the brain chemical anandamide. Similarity in structure allows drugs to be recognized by the body and to alter normal brain communication.  </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en-US" sz="1200" kern="1200" dirty="0">
                <a:solidFill>
                  <a:schemeClr val="tx1"/>
                </a:solidFill>
                <a:effectLst/>
                <a:latin typeface="Arial" panose="020B0604020202020204" pitchFamily="34" charset="0"/>
                <a:ea typeface="+mn-ea"/>
                <a:cs typeface="Arial" panose="020B0604020202020204" pitchFamily="34" charset="0"/>
              </a:rPr>
              <a:t>THC attaches to these neurotransmitter receptors that are designed for the natural chemical to attach to but the drug attaches there, and maybe in higher quantity than what nature’s course would be when responding to a stimulus. </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en-US" sz="1200" kern="1200" dirty="0">
                <a:solidFill>
                  <a:schemeClr val="tx1"/>
                </a:solidFill>
                <a:effectLst/>
                <a:latin typeface="Arial" panose="020B0604020202020204" pitchFamily="34" charset="0"/>
                <a:ea typeface="+mn-ea"/>
                <a:cs typeface="Arial" panose="020B0604020202020204" pitchFamily="34" charset="0"/>
              </a:rPr>
              <a:t>In 1994 they found another chemical 2-AG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Images</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Images by the NIDA</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398624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Cannabinoid chemicals can be found in the brain and in the body (Yellow areas on NIDA Slide).</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These modulate neuron/brain activity in multiple parts of the brain.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highest brain concentration</a:t>
            </a:r>
            <a:r>
              <a:rPr lang="en-US" sz="1200" baseline="0" dirty="0">
                <a:latin typeface="Arial" panose="020B0604020202020204" pitchFamily="34" charset="0"/>
                <a:cs typeface="Arial" panose="020B0604020202020204" pitchFamily="34" charset="0"/>
              </a:rPr>
              <a:t> of receptors</a:t>
            </a:r>
            <a:r>
              <a:rPr lang="en-US" sz="1200" dirty="0">
                <a:latin typeface="Arial" panose="020B0604020202020204" pitchFamily="34" charset="0"/>
                <a:cs typeface="Arial" panose="020B0604020202020204" pitchFamily="34" charset="0"/>
              </a:rPr>
              <a:t> are located in the </a:t>
            </a:r>
            <a:r>
              <a:rPr lang="en-US" sz="1200" dirty="0" err="1">
                <a:latin typeface="Arial" panose="020B0604020202020204" pitchFamily="34" charset="0"/>
                <a:cs typeface="Arial" panose="020B0604020202020204" pitchFamily="34" charset="0"/>
              </a:rPr>
              <a:t>NaCC</a:t>
            </a:r>
            <a:r>
              <a:rPr lang="en-US" sz="1200" dirty="0">
                <a:latin typeface="Arial" panose="020B0604020202020204" pitchFamily="34" charset="0"/>
                <a:cs typeface="Arial" panose="020B0604020202020204" pitchFamily="34" charset="0"/>
              </a:rPr>
              <a:t>, Hippocampus, Amygdala, and Cerebellum. </a:t>
            </a:r>
          </a:p>
          <a:p>
            <a:pPr marL="635198" lvl="1"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Nucleus </a:t>
            </a:r>
            <a:r>
              <a:rPr lang="en-US" sz="1200" dirty="0" err="1">
                <a:latin typeface="Arial" panose="020B0604020202020204" pitchFamily="34" charset="0"/>
                <a:cs typeface="Arial" panose="020B0604020202020204" pitchFamily="34" charset="0"/>
              </a:rPr>
              <a:t>Accumbens</a:t>
            </a:r>
            <a:endParaRPr lang="en-US" sz="1200" dirty="0">
              <a:latin typeface="Arial" panose="020B0604020202020204" pitchFamily="34" charset="0"/>
              <a:cs typeface="Arial" panose="020B0604020202020204" pitchFamily="34" charset="0"/>
            </a:endParaRP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Reward Center</a:t>
            </a: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Motivation</a:t>
            </a:r>
          </a:p>
          <a:p>
            <a:pPr marL="635198" lvl="1"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Hippocampus</a:t>
            </a: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Memory</a:t>
            </a: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Navigation and spatial orientation</a:t>
            </a:r>
          </a:p>
          <a:p>
            <a:pPr marL="635198" lvl="1"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Amygdala</a:t>
            </a: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Fear, emotions, novelty</a:t>
            </a: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Emotional memory</a:t>
            </a:r>
          </a:p>
          <a:p>
            <a:pPr marL="635198" lvl="1"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Cerebellum</a:t>
            </a: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Coordination, fine movement, balance</a:t>
            </a:r>
          </a:p>
          <a:p>
            <a:pPr marL="652658" lvl="1"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Hypothalamus:</a:t>
            </a:r>
            <a:r>
              <a:rPr lang="en-US" sz="1200" baseline="0" dirty="0">
                <a:latin typeface="Arial" panose="020B0604020202020204" pitchFamily="34" charset="0"/>
                <a:cs typeface="Arial" panose="020B0604020202020204" pitchFamily="34" charset="0"/>
              </a:rPr>
              <a:t> </a:t>
            </a:r>
          </a:p>
          <a:p>
            <a:pPr marL="1109858" lvl="2" indent="-177998">
              <a:buFont typeface="Arial" panose="020B0604020202020204" pitchFamily="34" charset="0"/>
              <a:buChar char="•"/>
            </a:pPr>
            <a:r>
              <a:rPr lang="en-US" sz="1200" baseline="0" dirty="0">
                <a:latin typeface="Arial" panose="020B0604020202020204" pitchFamily="34" charset="0"/>
                <a:cs typeface="Arial" panose="020B0604020202020204" pitchFamily="34" charset="0"/>
              </a:rPr>
              <a:t>Engineer for releasing hormones, hunger, other bodily functions</a:t>
            </a:r>
          </a:p>
          <a:p>
            <a:pPr marL="1109858" lvl="2" indent="-177998">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baseline="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Reward Circuit: How the Brain Responds to Marijuana</a:t>
            </a:r>
          </a:p>
          <a:p>
            <a:r>
              <a:rPr lang="en-US" sz="1200" dirty="0">
                <a:latin typeface="Arial" panose="020B0604020202020204" pitchFamily="34" charset="0"/>
                <a:cs typeface="Arial" panose="020B0604020202020204" pitchFamily="34" charset="0"/>
                <a:hlinkClick r:id="rId3"/>
              </a:rPr>
              <a:t>https://youtu.be/s27f7Jzy2k0</a:t>
            </a:r>
            <a:r>
              <a:rPr lang="en-US" sz="1200" dirty="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US" sz="12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aseline="0" dirty="0">
                <a:latin typeface="Arial" panose="020B0604020202020204" pitchFamily="34" charset="0"/>
                <a:cs typeface="Arial" panose="020B0604020202020204" pitchFamily="34" charset="0"/>
              </a:rPr>
              <a:t>Reference </a:t>
            </a:r>
          </a:p>
          <a:p>
            <a:pPr marL="0" indent="0">
              <a:buFont typeface="Arial" panose="020B0604020202020204" pitchFamily="34" charset="0"/>
              <a:buNone/>
            </a:pPr>
            <a:endParaRPr lang="en-US" sz="1200" baseline="0" dirty="0">
              <a:latin typeface="Arial" panose="020B0604020202020204" pitchFamily="34" charset="0"/>
              <a:cs typeface="Arial" panose="020B0604020202020204" pitchFamily="34" charset="0"/>
            </a:endParaRPr>
          </a:p>
          <a:p>
            <a:r>
              <a:rPr lang="en-US" sz="1200" kern="1200" baseline="30000" dirty="0">
                <a:solidFill>
                  <a:schemeClr val="tx1"/>
                </a:solidFill>
                <a:effectLst/>
                <a:latin typeface="Arial" panose="020B0604020202020204" pitchFamily="34" charset="0"/>
                <a:cs typeface="Arial" panose="020B0604020202020204" pitchFamily="34" charset="0"/>
              </a:rPr>
              <a:t>1</a:t>
            </a:r>
            <a:r>
              <a:rPr lang="en-US" sz="1200" kern="1200" dirty="0">
                <a:solidFill>
                  <a:schemeClr val="tx1"/>
                </a:solidFill>
                <a:effectLst/>
                <a:latin typeface="Arial" panose="020B0604020202020204" pitchFamily="34" charset="0"/>
                <a:cs typeface="Arial" panose="020B0604020202020204" pitchFamily="34" charset="0"/>
              </a:rPr>
              <a:t>Zhang, H. Y., et al. (2014). Cannabinoid CB2 receptors modulate midbrain dopamine neuronal activity and dopamine-related behavior in mice. </a:t>
            </a:r>
            <a:r>
              <a:rPr lang="en-US" sz="1200" i="1" kern="1200" dirty="0">
                <a:solidFill>
                  <a:schemeClr val="tx1"/>
                </a:solidFill>
                <a:effectLst/>
                <a:latin typeface="Arial" panose="020B0604020202020204" pitchFamily="34" charset="0"/>
                <a:cs typeface="Arial" panose="020B0604020202020204" pitchFamily="34" charset="0"/>
              </a:rPr>
              <a:t>Proceeding of the National Academy of Sciences, 111</a:t>
            </a:r>
            <a:r>
              <a:rPr lang="en-US" sz="1200" kern="1200" dirty="0">
                <a:solidFill>
                  <a:schemeClr val="tx1"/>
                </a:solidFill>
                <a:effectLst/>
                <a:latin typeface="Arial" panose="020B0604020202020204" pitchFamily="34" charset="0"/>
                <a:cs typeface="Arial" panose="020B0604020202020204" pitchFamily="34" charset="0"/>
              </a:rPr>
              <a:t>(46), E5007-15.  </a:t>
            </a:r>
            <a:r>
              <a:rPr lang="en-US" sz="1200" kern="1200" dirty="0" err="1">
                <a:solidFill>
                  <a:schemeClr val="tx1"/>
                </a:solidFill>
                <a:effectLst/>
                <a:latin typeface="Arial" panose="020B0604020202020204" pitchFamily="34" charset="0"/>
                <a:cs typeface="Arial" panose="020B0604020202020204" pitchFamily="34" charset="0"/>
              </a:rPr>
              <a:t>doi</a:t>
            </a:r>
            <a:r>
              <a:rPr lang="en-US" sz="1200" kern="1200" dirty="0">
                <a:solidFill>
                  <a:schemeClr val="tx1"/>
                </a:solidFill>
                <a:effectLst/>
                <a:latin typeface="Arial" panose="020B0604020202020204" pitchFamily="34" charset="0"/>
                <a:cs typeface="Arial" panose="020B0604020202020204" pitchFamily="34" charset="0"/>
              </a:rPr>
              <a:t>: 10.1073/pnas.1413210111.Epub 2014 Nov 3.</a:t>
            </a:r>
          </a:p>
          <a:p>
            <a:r>
              <a:rPr lang="en-US" sz="1200" kern="1200" dirty="0" err="1">
                <a:solidFill>
                  <a:schemeClr val="tx1"/>
                </a:solidFill>
                <a:effectLst/>
                <a:latin typeface="Arial" panose="020B0604020202020204" pitchFamily="34" charset="0"/>
                <a:cs typeface="Arial" panose="020B0604020202020204" pitchFamily="34" charset="0"/>
              </a:rPr>
              <a:t>Ait-Daoud</a:t>
            </a:r>
            <a:r>
              <a:rPr lang="en-US" sz="1200" kern="1200" dirty="0">
                <a:solidFill>
                  <a:schemeClr val="tx1"/>
                </a:solidFill>
                <a:effectLst/>
                <a:latin typeface="Arial" panose="020B0604020202020204" pitchFamily="34" charset="0"/>
                <a:cs typeface="Arial" panose="020B0604020202020204" pitchFamily="34" charset="0"/>
              </a:rPr>
              <a:t> </a:t>
            </a:r>
            <a:r>
              <a:rPr lang="en-US" sz="1200" kern="1200" dirty="0" err="1">
                <a:solidFill>
                  <a:schemeClr val="tx1"/>
                </a:solidFill>
                <a:effectLst/>
                <a:latin typeface="Arial" panose="020B0604020202020204" pitchFamily="34" charset="0"/>
                <a:cs typeface="Arial" panose="020B0604020202020204" pitchFamily="34" charset="0"/>
              </a:rPr>
              <a:t>Tiouririne</a:t>
            </a:r>
            <a:r>
              <a:rPr lang="en-US" sz="1200" kern="1200" dirty="0">
                <a:solidFill>
                  <a:schemeClr val="tx1"/>
                </a:solidFill>
                <a:effectLst/>
                <a:latin typeface="Arial" panose="020B0604020202020204" pitchFamily="34" charset="0"/>
                <a:cs typeface="Arial" panose="020B0604020202020204" pitchFamily="34" charset="0"/>
              </a:rPr>
              <a:t>, N. (</a:t>
            </a:r>
            <a:r>
              <a:rPr lang="en-US" sz="1200" kern="1200" dirty="0" err="1">
                <a:solidFill>
                  <a:schemeClr val="tx1"/>
                </a:solidFill>
                <a:effectLst/>
                <a:latin typeface="Arial" panose="020B0604020202020204" pitchFamily="34" charset="0"/>
                <a:cs typeface="Arial" panose="020B0604020202020204" pitchFamily="34" charset="0"/>
              </a:rPr>
              <a:t>n.d.</a:t>
            </a:r>
            <a:r>
              <a:rPr lang="en-US" sz="1200" kern="1200" dirty="0">
                <a:solidFill>
                  <a:schemeClr val="tx1"/>
                </a:solidFill>
                <a:effectLst/>
                <a:latin typeface="Arial" panose="020B0604020202020204" pitchFamily="34" charset="0"/>
                <a:cs typeface="Arial" panose="020B0604020202020204" pitchFamily="34" charset="0"/>
              </a:rPr>
              <a:t>). A review on medical marijuana</a:t>
            </a:r>
            <a:r>
              <a:rPr lang="en-US" sz="1200" i="1" kern="1200" dirty="0">
                <a:solidFill>
                  <a:schemeClr val="tx1"/>
                </a:solidFill>
                <a:effectLst/>
                <a:latin typeface="Arial" panose="020B0604020202020204" pitchFamily="34" charset="0"/>
                <a:cs typeface="Arial" panose="020B0604020202020204" pitchFamily="34" charset="0"/>
              </a:rPr>
              <a:t>. Virginia Summer Institute for Addiction Studies, Williamsburg, VA. </a:t>
            </a:r>
            <a:r>
              <a:rPr lang="en-US" sz="1200" kern="1200" dirty="0">
                <a:solidFill>
                  <a:schemeClr val="tx1"/>
                </a:solidFill>
                <a:effectLst/>
                <a:latin typeface="Arial" panose="020B0604020202020204" pitchFamily="34" charset="0"/>
                <a:cs typeface="Arial" panose="020B0604020202020204" pitchFamily="34" charset="0"/>
              </a:rPr>
              <a:t>Retrieved from http://www.vsias.org/wp-content/uploads/2015/07/VSIAS_July-14-2015_AitDaoud_Review-of-Medical-Marijuana.pptx</a:t>
            </a:r>
          </a:p>
          <a:p>
            <a:endParaRPr lang="en-US" sz="1200" kern="1200" dirty="0">
              <a:solidFill>
                <a:schemeClr val="tx1"/>
              </a:solidFill>
              <a:effectLst/>
              <a:latin typeface="Arial" panose="020B0604020202020204" pitchFamily="34" charset="0"/>
              <a:cs typeface="Arial" panose="020B0604020202020204" pitchFamily="34" charset="0"/>
            </a:endParaRPr>
          </a:p>
          <a:p>
            <a:r>
              <a:rPr lang="en-US" sz="1200" kern="1200" dirty="0">
                <a:solidFill>
                  <a:schemeClr val="tx1"/>
                </a:solidFill>
                <a:effectLst/>
                <a:latin typeface="Arial" panose="020B0604020202020204" pitchFamily="34" charset="0"/>
                <a:cs typeface="Arial" panose="020B0604020202020204" pitchFamily="34" charset="0"/>
              </a:rPr>
              <a:t>Image</a:t>
            </a:r>
          </a:p>
          <a:p>
            <a:endParaRPr lang="en-US" sz="120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Photo:</a:t>
            </a:r>
            <a:r>
              <a:rPr lang="en-US" sz="1200" baseline="0" dirty="0">
                <a:latin typeface="Arial" panose="020B0604020202020204" pitchFamily="34" charset="0"/>
                <a:cs typeface="Arial" panose="020B0604020202020204" pitchFamily="34" charset="0"/>
              </a:rPr>
              <a:t>  The Science and Policy of Marijuana, https://youtu.be/WsuP5VUoKYM </a:t>
            </a:r>
            <a:endParaRPr lang="en-US" sz="1200" dirty="0">
              <a:latin typeface="Arial" panose="020B0604020202020204" pitchFamily="34" charset="0"/>
              <a:cs typeface="Arial" panose="020B0604020202020204" pitchFamily="34" charset="0"/>
            </a:endParaRPr>
          </a:p>
          <a:p>
            <a:endParaRPr lang="en-US" sz="1200" kern="1200" dirty="0">
              <a:solidFill>
                <a:schemeClr val="tx1"/>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baseline="0" dirty="0">
              <a:latin typeface="Arial" panose="020B0604020202020204" pitchFamily="34" charset="0"/>
              <a:cs typeface="Arial" panose="020B0604020202020204" pitchFamily="34" charset="0"/>
            </a:endParaRPr>
          </a:p>
          <a:p>
            <a:pPr marL="177998" indent="-177998">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13</a:t>
            </a:fld>
            <a:endParaRPr lang="en-US"/>
          </a:p>
        </p:txBody>
      </p:sp>
    </p:spTree>
    <p:extLst>
      <p:ext uri="{BB962C8B-B14F-4D97-AF65-F5344CB8AC3E}">
        <p14:creationId xmlns:p14="http://schemas.microsoft.com/office/powerpoint/2010/main" val="3469847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Transition Slide</a:t>
            </a:r>
          </a:p>
          <a:p>
            <a:endParaRPr lang="en-US" dirty="0">
              <a:latin typeface="Arial" panose="020B0604020202020204" pitchFamily="34" charset="0"/>
              <a:cs typeface="Arial" panose="020B0604020202020204" pitchFamily="34" charset="0"/>
            </a:endParaRPr>
          </a:p>
          <a:p>
            <a:pPr lvl="0"/>
            <a:r>
              <a:rPr lang="en-US" sz="1200" kern="1200" dirty="0">
                <a:solidFill>
                  <a:schemeClr val="tx1"/>
                </a:solidFill>
                <a:effectLst/>
                <a:latin typeface="Arial" panose="020B0604020202020204" pitchFamily="34" charset="0"/>
                <a:ea typeface="+mn-ea"/>
                <a:cs typeface="Arial" panose="020B0604020202020204" pitchFamily="34" charset="0"/>
              </a:rPr>
              <a:t>This slide gives you more of an explanation of the particular areas (areas related to planning, decision-making, basic functions) have high concentrations of cannabinoid receptors</a:t>
            </a:r>
          </a:p>
          <a:p>
            <a:r>
              <a:rPr lang="en-US" sz="1200" kern="1200" dirty="0">
                <a:solidFill>
                  <a:schemeClr val="tx1"/>
                </a:solidFill>
                <a:effectLst/>
                <a:latin typeface="Arial" panose="020B0604020202020204" pitchFamily="34" charset="0"/>
                <a:ea typeface="+mn-ea"/>
                <a:cs typeface="Arial" panose="020B0604020202020204" pitchFamily="34" charset="0"/>
              </a:rPr>
              <a:t>2 times in development that appear to be critical in brain development and functioning </a:t>
            </a:r>
          </a:p>
          <a:p>
            <a:r>
              <a:rPr lang="en-US" sz="1200" kern="1200" dirty="0">
                <a:solidFill>
                  <a:schemeClr val="tx1"/>
                </a:solidFill>
                <a:effectLst/>
                <a:latin typeface="Arial" panose="020B0604020202020204" pitchFamily="34" charset="0"/>
                <a:ea typeface="+mn-ea"/>
                <a:cs typeface="Arial" panose="020B0604020202020204" pitchFamily="34" charset="0"/>
              </a:rPr>
              <a:t>a) in the womb through the first few years of a child’s life</a:t>
            </a:r>
          </a:p>
          <a:p>
            <a:r>
              <a:rPr lang="en-US" sz="1200" kern="1200" dirty="0">
                <a:solidFill>
                  <a:schemeClr val="tx1"/>
                </a:solidFill>
                <a:effectLst/>
                <a:latin typeface="Arial" panose="020B0604020202020204" pitchFamily="34" charset="0"/>
                <a:ea typeface="+mn-ea"/>
                <a:cs typeface="Arial" panose="020B0604020202020204" pitchFamily="34" charset="0"/>
              </a:rPr>
              <a:t>b) adolescents: brain goes through critical developmental period where it prunes connections to become more efficient, some parts continue to development, and communication between parts becomes more efficient. Myelination: not fully complete until age 25.</a:t>
            </a:r>
          </a:p>
          <a:p>
            <a:r>
              <a:rPr lang="en-US" sz="1200" kern="1200" dirty="0">
                <a:solidFill>
                  <a:schemeClr val="tx1"/>
                </a:solidFill>
                <a:effectLst/>
                <a:latin typeface="Arial" panose="020B0604020202020204" pitchFamily="34" charset="0"/>
                <a:ea typeface="+mn-ea"/>
                <a:cs typeface="Arial" panose="020B0604020202020204" pitchFamily="34" charset="0"/>
              </a:rPr>
              <a:t>Different impacts if someone starts smoking MJ after age 25 when brain is fully developed vs. a 13 year old, esp. if starts smoking regularly and heavily, when the brain is going through very dramatic changes.</a:t>
            </a:r>
            <a:r>
              <a:rPr lang="en-US" sz="1200" kern="1200" baseline="0" dirty="0">
                <a:solidFill>
                  <a:schemeClr val="tx1"/>
                </a:solidFill>
                <a:effectLst/>
                <a:latin typeface="Arial" panose="020B0604020202020204" pitchFamily="34" charset="0"/>
                <a:ea typeface="+mn-ea"/>
                <a:cs typeface="Arial" panose="020B0604020202020204" pitchFamily="34" charset="0"/>
              </a:rPr>
              <a:t> </a:t>
            </a:r>
          </a:p>
          <a:p>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r>
              <a:rPr lang="en-US" sz="1200" kern="1200" baseline="0" dirty="0">
                <a:solidFill>
                  <a:schemeClr val="tx1"/>
                </a:solidFill>
                <a:effectLst/>
                <a:latin typeface="Arial" panose="020B0604020202020204" pitchFamily="34" charset="0"/>
                <a:ea typeface="+mn-ea"/>
                <a:cs typeface="Arial" panose="020B0604020202020204" pitchFamily="34" charset="0"/>
              </a:rPr>
              <a:t>Image</a:t>
            </a:r>
          </a:p>
          <a:p>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Photo (Creative</a:t>
            </a:r>
            <a:r>
              <a:rPr lang="en-US" baseline="0" dirty="0">
                <a:latin typeface="Arial" panose="020B0604020202020204" pitchFamily="34" charset="0"/>
                <a:cs typeface="Arial" panose="020B0604020202020204" pitchFamily="34" charset="0"/>
              </a:rPr>
              <a:t> Commons insert): https://www.shroomery.org/10272/A-nice-historical-overview-of-cannabanoid-research</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14</a:t>
            </a:fld>
            <a:endParaRPr lang="en-US"/>
          </a:p>
        </p:txBody>
      </p:sp>
    </p:spTree>
    <p:extLst>
      <p:ext uri="{BB962C8B-B14F-4D97-AF65-F5344CB8AC3E}">
        <p14:creationId xmlns:p14="http://schemas.microsoft.com/office/powerpoint/2010/main" val="2553117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45720"/>
            <a:r>
              <a:rPr lang="en-US" dirty="0">
                <a:latin typeface="Arial" panose="020B0604020202020204" pitchFamily="34" charset="0"/>
                <a:cs typeface="Arial" panose="020B0604020202020204" pitchFamily="34" charset="0"/>
              </a:rPr>
              <a:t>Consuming cannabis </a:t>
            </a:r>
            <a:r>
              <a:rPr lang="en-US" b="1" dirty="0">
                <a:latin typeface="Arial" panose="020B0604020202020204" pitchFamily="34" charset="0"/>
                <a:cs typeface="Arial" panose="020B0604020202020204" pitchFamily="34" charset="0"/>
              </a:rPr>
              <a:t>regularly</a:t>
            </a:r>
            <a:r>
              <a:rPr lang="en-US" dirty="0">
                <a:latin typeface="Arial" panose="020B0604020202020204" pitchFamily="34" charset="0"/>
                <a:cs typeface="Arial" panose="020B0604020202020204" pitchFamily="34" charset="0"/>
              </a:rPr>
              <a:t> during adolescence interferes with the function and development of the brain system. </a:t>
            </a:r>
            <a:r>
              <a:rPr lang="en-US" sz="2800" dirty="0">
                <a:latin typeface="Arial" panose="020B0604020202020204" pitchFamily="34" charset="0"/>
                <a:cs typeface="Arial" panose="020B0604020202020204" pitchFamily="34" charset="0"/>
              </a:rPr>
              <a:t>Regular cannabis use initiated early in life can result in behavioral and cognitive impairments such as: 	</a:t>
            </a:r>
          </a:p>
          <a:p>
            <a:pPr marL="466725"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Poor academic performance</a:t>
            </a:r>
          </a:p>
          <a:p>
            <a:pPr marL="466725"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Deficits in attention, information processing, and memory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For example, the hippocampus is very important to process and encode memory will be impacted in the short-term at least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One caution regarding research associating marijuana use and academic performance:  youth might be using other substances (alcohol, stimulants, tobacco,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etc</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and/or have additional risk factors so need to look at study design to ensure it is sophisticated enough to account for these other possible explanations of the study results.  This is a difficult area to study, but over the next 5-10 years, we can expect more and continually improved quality of studies to help learn more about the impact marijuana use and its impact on human health all around.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References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Batalla</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 Bhattacharyya, S.,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Yucel</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M.,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Fusar-Poli</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P.,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Crippa</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J.A.,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Nogue</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S., … Marin-Santos, R. (2013). Structural and functional imaging studies in chronic cannabis users: A systematic review of adolescent and adult findings. </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PLoS</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One, 8</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(2), e55821.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Bossong</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M.G.,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Jansma</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J.M., van Hell, H.H.,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Jager</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G.,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Oudman</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E.,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Sliasi</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E., … Ramsey, N.F. (2012). Effects of delta 9-tetrahydrocannabinol on human working memory function.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Biological Psychiatry, 71,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693–699.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Image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Getty images: dv1644042</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15</a:t>
            </a:fld>
            <a:endParaRPr lang="en-US"/>
          </a:p>
        </p:txBody>
      </p:sp>
    </p:spTree>
    <p:extLst>
      <p:ext uri="{BB962C8B-B14F-4D97-AF65-F5344CB8AC3E}">
        <p14:creationId xmlns:p14="http://schemas.microsoft.com/office/powerpoint/2010/main" val="3636868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Brain imaging of adolescents who used cannabis has revealed differences in the size (both increases and decreases), connectivity, and quality of various brain structures, as compared to non-users.</a:t>
            </a:r>
          </a:p>
          <a:p>
            <a:pPr lvl="1"/>
            <a:r>
              <a:rPr lang="en-US" dirty="0">
                <a:latin typeface="Arial" panose="020B0604020202020204" pitchFamily="34" charset="0"/>
                <a:cs typeface="Arial" panose="020B0604020202020204" pitchFamily="34" charset="0"/>
              </a:rPr>
              <a:t>The earlier that individuals started regular use, the more impaired the nerve connections were in the brain.</a:t>
            </a:r>
          </a:p>
          <a:p>
            <a:pPr lvl="1"/>
            <a:r>
              <a:rPr lang="en-US" dirty="0">
                <a:latin typeface="Arial" panose="020B0604020202020204" pitchFamily="34" charset="0"/>
                <a:cs typeface="Arial" panose="020B0604020202020204" pitchFamily="34" charset="0"/>
              </a:rPr>
              <a:t>Those who began using cannabis at a later age did not experience the same negative effects.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Brain imaging of adolescents who used cannabis has revealed differences in the size (both increases and decreases of various brain structures), connectivity, and quality of various brain structures, as compared to non-users.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Connectivity is not fully mature until age 25. Anything that we do that interferes with the development</a:t>
            </a:r>
            <a:r>
              <a:rPr lang="en-US" baseline="0" dirty="0">
                <a:latin typeface="Arial" panose="020B0604020202020204" pitchFamily="34" charset="0"/>
                <a:cs typeface="Arial" panose="020B0604020202020204" pitchFamily="34" charset="0"/>
              </a:rPr>
              <a:t> of that connectivity that impedes its development.  Those middle brain structures (amygdala, hippocampus, nuclear </a:t>
            </a:r>
            <a:r>
              <a:rPr lang="en-US" baseline="0" dirty="0" err="1">
                <a:latin typeface="Arial" panose="020B0604020202020204" pitchFamily="34" charset="0"/>
                <a:cs typeface="Arial" panose="020B0604020202020204" pitchFamily="34" charset="0"/>
              </a:rPr>
              <a:t>accumbens</a:t>
            </a:r>
            <a:r>
              <a:rPr lang="en-US" baseline="0" dirty="0">
                <a:latin typeface="Arial" panose="020B0604020202020204" pitchFamily="34" charset="0"/>
                <a:cs typeface="Arial" panose="020B0604020202020204" pitchFamily="34" charset="0"/>
              </a:rPr>
              <a:t>—very basic animal-like brain structures) can overpower your tendencies and actions if the higher-order prefrontal cortex functioning doesn’t send messages to overpower those urges and help you make better decision.  If those connections don’t form, you might be operating more from your mid-brain without higher functioning aspects of the brain overpowering those more basic urges and reactions.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Increasing the brain connectivity is a prime developmental task during adolescents. </a:t>
            </a:r>
          </a:p>
          <a:p>
            <a:endParaRPr lang="en-US" baseline="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earlier that individuals started regular use, the more impaired the nerve connections were in the brain.  Those who began using cannabis at a later age did not experience the same negative effects.</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References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Schacht,J.P</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Hutchison, K.E., &amp;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Filbey</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F.M. (2012). Associations between cannabinoid receptor-1 (CNR1) variation and hippocampus and amygdala volumes in heavy cannabis users. </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Neuropsychopharmacology</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37</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2368–2376.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Houck, J. M., Bryan, A. D., &amp; Feldstein Ewing, S. W. (2013). Functional connectivity and cannabis use in high-risk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adolescents.</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The</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American Journal of Drug and Alcohol Dependence</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39(6)</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414–423.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Orr, C., Morioka, R., Behan, B.,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Datwani</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S.,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Doucet</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M.,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Ivanovic</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J., …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Garavan</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H. (2013). Altered resting-state connectivity in adolescent cannabis users.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American Journal of Drug and Alcohol Abuse</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39</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(6), 372–381.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16</a:t>
            </a:fld>
            <a:endParaRPr lang="en-US"/>
          </a:p>
        </p:txBody>
      </p:sp>
    </p:spTree>
    <p:extLst>
      <p:ext uri="{BB962C8B-B14F-4D97-AF65-F5344CB8AC3E}">
        <p14:creationId xmlns:p14="http://schemas.microsoft.com/office/powerpoint/2010/main" val="4002355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Increased activity shows that the brain has to work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harder</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to complete a task and call upon other structures of the brain that would not normally be involved. </a:t>
            </a:r>
            <a:r>
              <a:rPr lang="en-US" dirty="0">
                <a:latin typeface="Arial" panose="020B0604020202020204" pitchFamily="34" charset="0"/>
                <a:cs typeface="Arial" panose="020B0604020202020204" pitchFamily="34" charset="0"/>
              </a:rPr>
              <a:t>These differences were observed in brain regions critical for executive functioning (e.g., planning and decision making, and establishing and completing goals), which are necessary for future success.</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brain science is starting to reveal that adolescences is a very dangerous time for an adolescent to use substances, including cannabis.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References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Smith, A.M., Longo, C.A., Fried, P.A., Hogan, M.J., &amp; Cameron, I. (2010). Effects of cannabis on visuospatial working memory: An fMRI study in young adults.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Psychopharmacology</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210</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(3), 429–438.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Smith, A.M.,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Zunini</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R.A., Anderson, C.D., Longo, C.A., Cameron, I., Hogan, M.J., &amp; Fried, P.A. (2011). Impact of cannabis on response inhibition: An fMRI study in young adults.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Journal of </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Behavioural</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and Brain Sciences</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1</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24–33.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Hatchard</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T., Fried, P.A., Hogan, M.J., Cameron, I., &amp; Smith, A.M. (2014). Does regular cannabis use impact cognitive interference? An fMRI investigation in young adults using the Counting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Stroop</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task.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Journal of Addiction Research and Therapy</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5</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(4), 197–203.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17</a:t>
            </a:fld>
            <a:endParaRPr lang="en-US"/>
          </a:p>
        </p:txBody>
      </p:sp>
    </p:spTree>
    <p:extLst>
      <p:ext uri="{BB962C8B-B14F-4D97-AF65-F5344CB8AC3E}">
        <p14:creationId xmlns:p14="http://schemas.microsoft.com/office/powerpoint/2010/main" val="443368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Arial" panose="020B0604020202020204" pitchFamily="34" charset="0"/>
              </a:rPr>
              <a:t>How is cannabis used? Pharmacokinetics is a term that encompasses how we take in a substances, where the substance is stored in our bodies, how we metabolize or break down the substance, and how we get rid of the substance. </a:t>
            </a:r>
            <a:r>
              <a:rPr lang="en-US" sz="1200" b="1" i="1" kern="1200" dirty="0">
                <a:solidFill>
                  <a:schemeClr val="tx1"/>
                </a:solidFill>
                <a:latin typeface="Arial" panose="020B0604020202020204" pitchFamily="34" charset="0"/>
                <a:ea typeface="+mn-ea"/>
                <a:cs typeface="Arial" panose="020B0604020202020204" pitchFamily="34" charset="0"/>
              </a:rPr>
              <a:t>(NOTE: This definition is repeated on the next two slides, to not sound repetitive you don’t need to repeat it for each slide, but it will be helpful to have this definition handy on the subsequent slides if there is any confusion in your audience.)</a:t>
            </a:r>
          </a:p>
          <a:p>
            <a:endParaRPr lang="en-US" sz="1200" kern="1200" dirty="0">
              <a:solidFill>
                <a:schemeClr val="tx1"/>
              </a:solidFill>
              <a:latin typeface="Arial" panose="020B0604020202020204" pitchFamily="34" charset="0"/>
              <a:ea typeface="+mn-ea"/>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First, we’ll talk about how we take in the drug.  </a:t>
            </a:r>
          </a:p>
          <a:p>
            <a:endParaRPr lang="en-US" sz="1200" kern="1200" dirty="0">
              <a:solidFill>
                <a:schemeClr val="tx1"/>
              </a:solidFill>
              <a:latin typeface="Arial" panose="020B0604020202020204" pitchFamily="34" charset="0"/>
              <a:ea typeface="+mn-ea"/>
              <a:cs typeface="Arial" panose="020B0604020202020204" pitchFamily="34" charset="0"/>
            </a:endParaRPr>
          </a:p>
          <a:p>
            <a:pPr marL="356015" indent="-356015">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Oral ingestion</a:t>
            </a:r>
          </a:p>
          <a:p>
            <a:pPr marL="771366" marR="0" lvl="1" indent="-29667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Effect</a:t>
            </a:r>
            <a:r>
              <a:rPr lang="en-US" sz="1200" kern="1200" baseline="0" dirty="0">
                <a:solidFill>
                  <a:schemeClr val="tx1"/>
                </a:solidFill>
                <a:latin typeface="Arial" panose="020B0604020202020204" pitchFamily="34" charset="0"/>
                <a:ea typeface="+mn-ea"/>
                <a:cs typeface="Arial" panose="020B0604020202020204" pitchFamily="34" charset="0"/>
              </a:rPr>
              <a:t> time depends on several factors, including the drug concentration and individual metabolism (</a:t>
            </a:r>
            <a:r>
              <a:rPr lang="en-US" sz="1200" kern="1200" dirty="0" err="1">
                <a:solidFill>
                  <a:prstClr val="black"/>
                </a:solidFill>
                <a:latin typeface="Arial" panose="020B0604020202020204" pitchFamily="34" charset="0"/>
                <a:ea typeface="+mn-ea"/>
                <a:cs typeface="Arial" panose="020B0604020202020204" pitchFamily="34" charset="0"/>
              </a:rPr>
              <a:t>Inaba</a:t>
            </a:r>
            <a:r>
              <a:rPr lang="en-US" sz="1200" kern="1200" dirty="0">
                <a:solidFill>
                  <a:prstClr val="black"/>
                </a:solidFill>
                <a:latin typeface="Arial" panose="020B0604020202020204" pitchFamily="34" charset="0"/>
                <a:ea typeface="+mn-ea"/>
                <a:cs typeface="Arial" panose="020B0604020202020204" pitchFamily="34" charset="0"/>
              </a:rPr>
              <a:t>, D. S., &amp; Cohen, W. E.</a:t>
            </a:r>
            <a:r>
              <a:rPr lang="en-US" sz="1200" kern="1200" baseline="0" dirty="0">
                <a:solidFill>
                  <a:prstClr val="black"/>
                </a:solidFill>
                <a:latin typeface="Arial" panose="020B0604020202020204" pitchFamily="34" charset="0"/>
                <a:ea typeface="+mn-ea"/>
                <a:cs typeface="Arial" panose="020B0604020202020204" pitchFamily="34" charset="0"/>
              </a:rPr>
              <a:t> (2014). </a:t>
            </a:r>
            <a:r>
              <a:rPr lang="en-US" sz="1200" i="1" kern="1200" baseline="0" dirty="0">
                <a:solidFill>
                  <a:prstClr val="black"/>
                </a:solidFill>
                <a:latin typeface="Arial" panose="020B0604020202020204" pitchFamily="34" charset="0"/>
                <a:ea typeface="+mn-ea"/>
                <a:cs typeface="Arial" panose="020B0604020202020204" pitchFamily="34" charset="0"/>
              </a:rPr>
              <a:t>Uppers, downers, all </a:t>
            </a:r>
            <a:r>
              <a:rPr lang="en-US" sz="1200" i="1" kern="1200" baseline="0" dirty="0" err="1">
                <a:solidFill>
                  <a:prstClr val="black"/>
                </a:solidFill>
                <a:latin typeface="Arial" panose="020B0604020202020204" pitchFamily="34" charset="0"/>
                <a:ea typeface="+mn-ea"/>
                <a:cs typeface="Arial" panose="020B0604020202020204" pitchFamily="34" charset="0"/>
              </a:rPr>
              <a:t>arounders</a:t>
            </a:r>
            <a:r>
              <a:rPr lang="en-US" sz="1200" i="1" kern="1200" baseline="0" dirty="0">
                <a:solidFill>
                  <a:prstClr val="black"/>
                </a:solidFill>
                <a:latin typeface="Arial" panose="020B0604020202020204" pitchFamily="34" charset="0"/>
                <a:ea typeface="+mn-ea"/>
                <a:cs typeface="Arial" panose="020B0604020202020204" pitchFamily="34" charset="0"/>
              </a:rPr>
              <a:t>: Physical and mental effects of psychoactive drugs </a:t>
            </a:r>
            <a:r>
              <a:rPr lang="en-US" sz="1200" i="0" kern="1200" baseline="0" dirty="0">
                <a:solidFill>
                  <a:prstClr val="black"/>
                </a:solidFill>
                <a:latin typeface="Arial" panose="020B0604020202020204" pitchFamily="34" charset="0"/>
                <a:ea typeface="+mn-ea"/>
                <a:cs typeface="Arial" panose="020B0604020202020204" pitchFamily="34" charset="0"/>
              </a:rPr>
              <a:t>(Chapter 6). Medford, Or: CNS Productions, Inc. </a:t>
            </a:r>
          </a:p>
          <a:p>
            <a:pPr marL="771366" lvl="1" indent="-296678">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Onset</a:t>
            </a:r>
            <a:r>
              <a:rPr lang="en-US" sz="1200" kern="1200" baseline="0" dirty="0">
                <a:solidFill>
                  <a:schemeClr val="tx1"/>
                </a:solidFill>
                <a:latin typeface="Arial" panose="020B0604020202020204" pitchFamily="34" charset="0"/>
                <a:ea typeface="+mn-ea"/>
                <a:cs typeface="Arial" panose="020B0604020202020204" pitchFamily="34" charset="0"/>
              </a:rPr>
              <a:t> of high 1-2 hours and may last 4-8 hours</a:t>
            </a:r>
            <a:endParaRPr lang="en-US" sz="1200" kern="1200" dirty="0">
              <a:solidFill>
                <a:schemeClr val="tx1"/>
              </a:solidFill>
              <a:latin typeface="Arial" panose="020B0604020202020204" pitchFamily="34" charset="0"/>
              <a:ea typeface="+mn-ea"/>
              <a:cs typeface="Arial" panose="020B0604020202020204" pitchFamily="34" charset="0"/>
            </a:endParaRPr>
          </a:p>
          <a:p>
            <a:pPr marL="771366" lvl="1" indent="-296678">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Maximum levels of THC in blood may take 1-5 hours </a:t>
            </a:r>
          </a:p>
          <a:p>
            <a:pPr marL="771366" lvl="1" indent="-296678">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Bioavailability is low due to first pass</a:t>
            </a:r>
            <a:r>
              <a:rPr lang="en-US" sz="1200" kern="1200" baseline="0" dirty="0">
                <a:solidFill>
                  <a:schemeClr val="tx1"/>
                </a:solidFill>
                <a:latin typeface="Arial" panose="020B0604020202020204" pitchFamily="34" charset="0"/>
                <a:ea typeface="+mn-ea"/>
                <a:cs typeface="Arial" panose="020B0604020202020204" pitchFamily="34" charset="0"/>
              </a:rPr>
              <a:t> metabolism</a:t>
            </a:r>
            <a:r>
              <a:rPr lang="en-US" sz="1200" kern="1200" dirty="0">
                <a:solidFill>
                  <a:schemeClr val="tx1"/>
                </a:solidFill>
                <a:latin typeface="Arial" panose="020B0604020202020204" pitchFamily="34" charset="0"/>
                <a:ea typeface="+mn-ea"/>
                <a:cs typeface="Arial" panose="020B0604020202020204" pitchFamily="34" charset="0"/>
              </a:rPr>
              <a:t>: 6-7% (</a:t>
            </a:r>
            <a:r>
              <a:rPr lang="en-US" sz="1200" kern="1200" dirty="0" err="1">
                <a:solidFill>
                  <a:schemeClr val="tx1"/>
                </a:solidFill>
                <a:latin typeface="Arial" panose="020B0604020202020204" pitchFamily="34" charset="0"/>
                <a:ea typeface="+mn-ea"/>
                <a:cs typeface="Arial" panose="020B0604020202020204" pitchFamily="34" charset="0"/>
              </a:rPr>
              <a:t>Huestis</a:t>
            </a:r>
            <a:r>
              <a:rPr lang="en-US" sz="1200" kern="1200" dirty="0">
                <a:solidFill>
                  <a:schemeClr val="tx1"/>
                </a:solidFill>
                <a:latin typeface="Arial" panose="020B0604020202020204" pitchFamily="34" charset="0"/>
                <a:ea typeface="+mn-ea"/>
                <a:cs typeface="Arial" panose="020B0604020202020204" pitchFamily="34" charset="0"/>
              </a:rPr>
              <a:t>,</a:t>
            </a:r>
            <a:r>
              <a:rPr lang="en-US" sz="1200" kern="1200" baseline="0" dirty="0">
                <a:solidFill>
                  <a:schemeClr val="tx1"/>
                </a:solidFill>
                <a:latin typeface="Arial" panose="020B0604020202020204" pitchFamily="34" charset="0"/>
                <a:ea typeface="+mn-ea"/>
                <a:cs typeface="Arial" panose="020B0604020202020204" pitchFamily="34" charset="0"/>
              </a:rPr>
              <a:t> 2007 – says that bioavailability is 10%-20%)</a:t>
            </a:r>
          </a:p>
          <a:p>
            <a:pPr marL="771366" lvl="1" indent="-296678">
              <a:buFont typeface="Arial" panose="020B0604020202020204" pitchFamily="34" charset="0"/>
              <a:buChar char="•"/>
            </a:pPr>
            <a:endParaRPr lang="en-US" sz="1200" kern="1200" baseline="0" dirty="0">
              <a:solidFill>
                <a:schemeClr val="tx1"/>
              </a:solidFill>
              <a:latin typeface="Arial" panose="020B0604020202020204" pitchFamily="34" charset="0"/>
              <a:ea typeface="+mn-ea"/>
              <a:cs typeface="Arial" panose="020B0604020202020204" pitchFamily="34" charset="0"/>
            </a:endParaRPr>
          </a:p>
          <a:p>
            <a:pPr marL="474688" lvl="1" indent="0">
              <a:buFont typeface="Arial" panose="020B0604020202020204" pitchFamily="34" charset="0"/>
              <a:buNone/>
            </a:pPr>
            <a:r>
              <a:rPr lang="en-US" sz="1200" kern="1200" baseline="0" dirty="0">
                <a:solidFill>
                  <a:schemeClr val="tx1"/>
                </a:solidFill>
                <a:latin typeface="Arial" panose="020B0604020202020204" pitchFamily="34" charset="0"/>
                <a:ea typeface="+mn-ea"/>
                <a:cs typeface="Arial" panose="020B0604020202020204" pitchFamily="34" charset="0"/>
              </a:rPr>
              <a:t>References</a:t>
            </a:r>
          </a:p>
          <a:p>
            <a:pPr marL="474688" lvl="1" indent="0">
              <a:buFont typeface="Arial" panose="020B0604020202020204" pitchFamily="34" charset="0"/>
              <a:buNone/>
            </a:pPr>
            <a:endParaRPr lang="en-US" sz="1200" kern="1200" baseline="0" dirty="0">
              <a:solidFill>
                <a:schemeClr val="tx1"/>
              </a:solidFill>
              <a:latin typeface="Arial" panose="020B0604020202020204" pitchFamily="34" charset="0"/>
              <a:ea typeface="+mn-ea"/>
              <a:cs typeface="Arial" panose="020B0604020202020204" pitchFamily="34" charset="0"/>
            </a:endParaRPr>
          </a:p>
          <a:p>
            <a:r>
              <a:rPr lang="en-US" sz="1200" kern="1200" baseline="0" dirty="0">
                <a:solidFill>
                  <a:schemeClr val="tx1"/>
                </a:solidFill>
                <a:latin typeface="Arial" panose="020B0604020202020204" pitchFamily="34" charset="0"/>
                <a:ea typeface="+mn-ea"/>
                <a:cs typeface="Arial" panose="020B0604020202020204" pitchFamily="34" charset="0"/>
              </a:rPr>
              <a:t>9 </a:t>
            </a:r>
            <a:r>
              <a:rPr lang="en-US" sz="1200" kern="1200" baseline="0" dirty="0" err="1">
                <a:solidFill>
                  <a:schemeClr val="tx1"/>
                </a:solidFill>
                <a:latin typeface="Arial" panose="020B0604020202020204" pitchFamily="34" charset="0"/>
                <a:ea typeface="+mn-ea"/>
                <a:cs typeface="Arial" panose="020B0604020202020204" pitchFamily="34" charset="0"/>
              </a:rPr>
              <a:t>Koob</a:t>
            </a:r>
            <a:r>
              <a:rPr lang="en-US" sz="1200" kern="1200" baseline="0" dirty="0">
                <a:solidFill>
                  <a:schemeClr val="tx1"/>
                </a:solidFill>
                <a:latin typeface="Arial" panose="020B0604020202020204" pitchFamily="34" charset="0"/>
                <a:ea typeface="+mn-ea"/>
                <a:cs typeface="Arial" panose="020B0604020202020204" pitchFamily="34" charset="0"/>
              </a:rPr>
              <a:t>, G. F. &amp; Le </a:t>
            </a:r>
            <a:r>
              <a:rPr lang="en-US" sz="1200" kern="1200" baseline="0" dirty="0" err="1">
                <a:solidFill>
                  <a:schemeClr val="tx1"/>
                </a:solidFill>
                <a:latin typeface="Arial" panose="020B0604020202020204" pitchFamily="34" charset="0"/>
                <a:ea typeface="+mn-ea"/>
                <a:cs typeface="Arial" panose="020B0604020202020204" pitchFamily="34" charset="0"/>
              </a:rPr>
              <a:t>Moal</a:t>
            </a:r>
            <a:r>
              <a:rPr lang="en-US" sz="1200" kern="1200" baseline="0" dirty="0">
                <a:solidFill>
                  <a:schemeClr val="tx1"/>
                </a:solidFill>
                <a:latin typeface="Arial" panose="020B0604020202020204" pitchFamily="34" charset="0"/>
                <a:ea typeface="+mn-ea"/>
                <a:cs typeface="Arial" panose="020B0604020202020204" pitchFamily="34" charset="0"/>
              </a:rPr>
              <a:t>, M. (2006). </a:t>
            </a:r>
            <a:r>
              <a:rPr lang="en-US" sz="1200" i="1" kern="1200" baseline="0" dirty="0">
                <a:solidFill>
                  <a:schemeClr val="tx1"/>
                </a:solidFill>
                <a:latin typeface="Arial" panose="020B0604020202020204" pitchFamily="34" charset="0"/>
                <a:ea typeface="+mn-ea"/>
                <a:cs typeface="Arial" panose="020B0604020202020204" pitchFamily="34" charset="0"/>
              </a:rPr>
              <a:t>Neurobiology of addiction </a:t>
            </a:r>
            <a:r>
              <a:rPr lang="en-US" sz="1200" i="0" kern="1200" baseline="0" dirty="0">
                <a:solidFill>
                  <a:schemeClr val="tx1"/>
                </a:solidFill>
                <a:latin typeface="Arial" panose="020B0604020202020204" pitchFamily="34" charset="0"/>
                <a:ea typeface="+mn-ea"/>
                <a:cs typeface="Arial" panose="020B0604020202020204" pitchFamily="34" charset="0"/>
              </a:rPr>
              <a:t>(Chapter 7). Boston, MA: Elsevier Inc. ISBN-13: 978-0-12-419239-3.</a:t>
            </a:r>
            <a:endParaRPr lang="en-US" sz="1200" kern="1200" baseline="30000" dirty="0">
              <a:solidFill>
                <a:schemeClr val="tx1"/>
              </a:solidFill>
              <a:latin typeface="Arial" panose="020B0604020202020204" pitchFamily="34" charset="0"/>
              <a:ea typeface="+mn-ea"/>
              <a:cs typeface="Arial" panose="020B0604020202020204" pitchFamily="34" charset="0"/>
            </a:endParaRPr>
          </a:p>
          <a:p>
            <a:r>
              <a:rPr lang="en-US" sz="1200" kern="1200" baseline="30000" dirty="0">
                <a:solidFill>
                  <a:schemeClr val="tx1"/>
                </a:solidFill>
                <a:latin typeface="Arial" panose="020B0604020202020204" pitchFamily="34" charset="0"/>
                <a:ea typeface="+mn-ea"/>
                <a:cs typeface="Arial" panose="020B0604020202020204" pitchFamily="34" charset="0"/>
              </a:rPr>
              <a:t>10 </a:t>
            </a:r>
            <a:r>
              <a:rPr lang="en-US" sz="1200" kern="1200" baseline="0" dirty="0">
                <a:solidFill>
                  <a:schemeClr val="tx1"/>
                </a:solidFill>
                <a:latin typeface="Arial" panose="020B0604020202020204" pitchFamily="34" charset="0"/>
                <a:ea typeface="+mn-ea"/>
                <a:cs typeface="Arial" panose="020B0604020202020204" pitchFamily="34" charset="0"/>
              </a:rPr>
              <a:t>Francis, M. (2016). The different methods of cannabis ingestion. </a:t>
            </a:r>
            <a:r>
              <a:rPr lang="en-US" sz="1200" i="1" kern="1200" baseline="0" dirty="0" err="1">
                <a:solidFill>
                  <a:schemeClr val="tx1"/>
                </a:solidFill>
                <a:latin typeface="Arial" panose="020B0604020202020204" pitchFamily="34" charset="0"/>
                <a:ea typeface="+mn-ea"/>
                <a:cs typeface="Arial" panose="020B0604020202020204" pitchFamily="34" charset="0"/>
              </a:rPr>
              <a:t>Crescolabs</a:t>
            </a:r>
            <a:r>
              <a:rPr lang="en-US" sz="1200" i="1" kern="1200" baseline="0" dirty="0">
                <a:solidFill>
                  <a:schemeClr val="tx1"/>
                </a:solidFill>
                <a:latin typeface="Arial" panose="020B0604020202020204" pitchFamily="34" charset="0"/>
                <a:ea typeface="+mn-ea"/>
                <a:cs typeface="Arial" panose="020B0604020202020204" pitchFamily="34" charset="0"/>
              </a:rPr>
              <a:t>. </a:t>
            </a:r>
            <a:r>
              <a:rPr lang="en-US" sz="1200" i="0" kern="1200" baseline="0" dirty="0">
                <a:solidFill>
                  <a:schemeClr val="tx1"/>
                </a:solidFill>
                <a:latin typeface="Arial" panose="020B0604020202020204" pitchFamily="34" charset="0"/>
                <a:ea typeface="+mn-ea"/>
                <a:cs typeface="Arial" panose="020B0604020202020204" pitchFamily="34" charset="0"/>
              </a:rPr>
              <a:t>Retrieved from http://www.crescolabs.com/cannabis-ingestion-methods/ </a:t>
            </a:r>
            <a:r>
              <a:rPr lang="en-US" sz="1200" kern="1200" baseline="30000" dirty="0">
                <a:solidFill>
                  <a:schemeClr val="tx1"/>
                </a:solidFill>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baseline="30000" dirty="0">
                <a:solidFill>
                  <a:schemeClr val="tx1"/>
                </a:solidFill>
                <a:latin typeface="Arial" panose="020B0604020202020204" pitchFamily="34" charset="0"/>
                <a:ea typeface="+mn-ea"/>
                <a:cs typeface="Arial" panose="020B0604020202020204" pitchFamily="34" charset="0"/>
              </a:rPr>
              <a:t>11 </a:t>
            </a:r>
            <a:r>
              <a:rPr lang="en-US" sz="1200" i="0" kern="1200" baseline="0" dirty="0">
                <a:solidFill>
                  <a:schemeClr val="tx1"/>
                </a:solidFill>
                <a:latin typeface="Arial" panose="020B0604020202020204" pitchFamily="34" charset="0"/>
                <a:ea typeface="+mn-ea"/>
                <a:cs typeface="Arial" panose="020B0604020202020204" pitchFamily="34" charset="0"/>
              </a:rPr>
              <a:t>Gaston, T. E., &amp; Friedman, D. (2017). Pharmacology of cannabinoids in the treatment of epilepsy. </a:t>
            </a:r>
            <a:r>
              <a:rPr lang="en-US" sz="1200" i="1" kern="1200" baseline="0" dirty="0">
                <a:solidFill>
                  <a:schemeClr val="tx1"/>
                </a:solidFill>
                <a:latin typeface="Arial" panose="020B0604020202020204" pitchFamily="34" charset="0"/>
                <a:ea typeface="+mn-ea"/>
                <a:cs typeface="Arial" panose="020B0604020202020204" pitchFamily="34" charset="0"/>
              </a:rPr>
              <a:t>Epilepsy &amp; Behavior, 70, </a:t>
            </a:r>
            <a:r>
              <a:rPr lang="en-US" sz="1200" i="0" kern="1200" baseline="0" dirty="0">
                <a:solidFill>
                  <a:schemeClr val="tx1"/>
                </a:solidFill>
                <a:latin typeface="Arial" panose="020B0604020202020204" pitchFamily="34" charset="0"/>
                <a:ea typeface="+mn-ea"/>
                <a:cs typeface="Arial" panose="020B0604020202020204" pitchFamily="34" charset="0"/>
              </a:rPr>
              <a:t>313-318. </a:t>
            </a:r>
          </a:p>
          <a:p>
            <a:pPr marL="474688" lvl="1" indent="0">
              <a:buFont typeface="Arial" panose="020B0604020202020204" pitchFamily="34" charset="0"/>
              <a:buNone/>
            </a:pPr>
            <a:endParaRPr lang="en-US" sz="1200" kern="1200" baseline="0" dirty="0">
              <a:solidFill>
                <a:schemeClr val="tx1"/>
              </a:solidFill>
              <a:latin typeface="Arial" panose="020B0604020202020204" pitchFamily="34" charset="0"/>
              <a:ea typeface="+mn-ea"/>
              <a:cs typeface="Arial" panose="020B0604020202020204" pitchFamily="34" charset="0"/>
            </a:endParaRPr>
          </a:p>
          <a:p>
            <a:pPr marL="474688" lvl="1" indent="0">
              <a:buFont typeface="Arial" panose="020B0604020202020204" pitchFamily="34" charset="0"/>
              <a:buNone/>
            </a:pPr>
            <a:endParaRPr lang="en-US" sz="1200" kern="1200" baseline="0" dirty="0">
              <a:solidFill>
                <a:schemeClr val="tx1"/>
              </a:solidFill>
              <a:latin typeface="Arial" panose="020B0604020202020204" pitchFamily="34" charset="0"/>
              <a:ea typeface="+mn-ea"/>
              <a:cs typeface="Arial" panose="020B0604020202020204" pitchFamily="34" charset="0"/>
            </a:endParaRPr>
          </a:p>
          <a:p>
            <a:pPr marL="474688" lvl="1" indent="0">
              <a:buFont typeface="Arial" panose="020B0604020202020204" pitchFamily="34" charset="0"/>
              <a:buNone/>
            </a:pPr>
            <a:r>
              <a:rPr lang="en-US" sz="1200" kern="1200" baseline="0" dirty="0">
                <a:solidFill>
                  <a:schemeClr val="tx1"/>
                </a:solidFill>
                <a:latin typeface="Arial" panose="020B0604020202020204" pitchFamily="34" charset="0"/>
                <a:ea typeface="+mn-ea"/>
                <a:cs typeface="Arial" panose="020B0604020202020204" pitchFamily="34" charset="0"/>
              </a:rPr>
              <a:t>Images </a:t>
            </a:r>
          </a:p>
          <a:p>
            <a:pPr marL="474688" lvl="1" indent="0">
              <a:buFont typeface="Arial" panose="020B0604020202020204" pitchFamily="34" charset="0"/>
              <a:buNone/>
            </a:pPr>
            <a:endParaRPr lang="en-US" sz="1200" kern="1200" baseline="0" dirty="0">
              <a:solidFill>
                <a:schemeClr val="tx1"/>
              </a:solidFill>
              <a:latin typeface="Arial" panose="020B0604020202020204" pitchFamily="34" charset="0"/>
              <a:ea typeface="+mn-ea"/>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Top Photo</a:t>
            </a:r>
            <a:r>
              <a:rPr lang="en-US" sz="1200" kern="1200" baseline="0" dirty="0">
                <a:solidFill>
                  <a:schemeClr val="tx1"/>
                </a:solidFill>
                <a:latin typeface="Arial" panose="020B0604020202020204" pitchFamily="34" charset="0"/>
                <a:ea typeface="+mn-ea"/>
                <a:cs typeface="Arial" panose="020B0604020202020204" pitchFamily="34" charset="0"/>
              </a:rPr>
              <a:t> (Creative Commons insert): https://www.medicaljane.com/review/green-hornet-medicated-gummies-from-cheeba-chews/ </a:t>
            </a:r>
          </a:p>
          <a:p>
            <a:r>
              <a:rPr lang="en-US" sz="1200" kern="1200" baseline="0" dirty="0">
                <a:solidFill>
                  <a:schemeClr val="tx1"/>
                </a:solidFill>
                <a:latin typeface="Arial" panose="020B0604020202020204" pitchFamily="34" charset="0"/>
                <a:ea typeface="+mn-ea"/>
                <a:cs typeface="Arial" panose="020B0604020202020204" pitchFamily="34" charset="0"/>
              </a:rPr>
              <a:t>Middle Photo (Creative Commons insert): https://www.medicaljane.com/review/dr-roberts-big-bang-brownie-review/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Bottom Photo (Creative Commons insert): https://www.flickr.com/photos/jeepersmedia/17141035868 </a:t>
            </a:r>
          </a:p>
          <a:p>
            <a:pPr marL="474688" lvl="1" indent="0">
              <a:buFont typeface="Arial" panose="020B0604020202020204" pitchFamily="34" charset="0"/>
              <a:buNone/>
            </a:pPr>
            <a:endParaRPr lang="en-US" sz="1200" kern="1200" dirty="0">
              <a:solidFill>
                <a:schemeClr val="tx1"/>
              </a:solidFill>
              <a:latin typeface="Arial" panose="020B0604020202020204" pitchFamily="34" charset="0"/>
              <a:ea typeface="+mn-ea"/>
              <a:cs typeface="Arial" panose="020B0604020202020204" pitchFamily="34" charset="0"/>
            </a:endParaRPr>
          </a:p>
          <a:p>
            <a:pPr marL="830702" lvl="1" indent="-356015">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8008" indent="-178008">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20</a:t>
            </a:fld>
            <a:endParaRPr lang="en-US"/>
          </a:p>
        </p:txBody>
      </p:sp>
    </p:spTree>
    <p:extLst>
      <p:ext uri="{BB962C8B-B14F-4D97-AF65-F5344CB8AC3E}">
        <p14:creationId xmlns:p14="http://schemas.microsoft.com/office/powerpoint/2010/main" val="862890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How is cannabis used? Pharmacokinetics is a term that encompasses how we take in a substances, where the substance is stored in our bodies, how we metabolize or break down the substance, and how we get rid of the substance. </a:t>
            </a:r>
            <a:r>
              <a:rPr lang="en-US" sz="1200" b="1" i="1" kern="1200" dirty="0">
                <a:solidFill>
                  <a:schemeClr val="tx1"/>
                </a:solidFill>
                <a:latin typeface="Arial" panose="020B0604020202020204" pitchFamily="34" charset="0"/>
                <a:ea typeface="+mn-ea"/>
                <a:cs typeface="Arial" panose="020B0604020202020204" pitchFamily="34" charset="0"/>
              </a:rPr>
              <a:t>(NOTE: This definition is repeated on the next two slides, to not sound repetitive you don’t need to repeat it for each slide, but it will be helpful to have this definition handy on the subsequent slides if there is any confusion in your audience.)</a:t>
            </a:r>
          </a:p>
          <a:p>
            <a:endParaRPr lang="en-US" sz="1200" kern="1200" dirty="0">
              <a:solidFill>
                <a:schemeClr val="tx1"/>
              </a:solidFill>
              <a:latin typeface="Arial" panose="020B0604020202020204" pitchFamily="34" charset="0"/>
              <a:ea typeface="+mn-ea"/>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First, we’ll talk about how we take in the drug.  </a:t>
            </a:r>
          </a:p>
          <a:p>
            <a:pPr marL="474687" lvl="1" indent="0">
              <a:buFont typeface="Arial" panose="020B0604020202020204" pitchFamily="34" charset="0"/>
              <a:buNone/>
            </a:pPr>
            <a:endParaRPr lang="en-US" sz="1200" kern="1200" dirty="0">
              <a:solidFill>
                <a:schemeClr val="tx1"/>
              </a:solidFill>
              <a:latin typeface="Arial" panose="020B0604020202020204" pitchFamily="34" charset="0"/>
              <a:ea typeface="+mn-ea"/>
              <a:cs typeface="Arial" panose="020B0604020202020204" pitchFamily="34" charset="0"/>
            </a:endParaRPr>
          </a:p>
          <a:p>
            <a:pPr marL="356015" indent="-356015">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Other routes: /Mucosal</a:t>
            </a:r>
          </a:p>
          <a:p>
            <a:pPr marL="457200" indent="-228600" defTabSz="685800">
              <a:lnSpc>
                <a:spcPct val="150000"/>
              </a:lnSpc>
              <a:spcBef>
                <a:spcPts val="750"/>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Mucosal: Sublingual &amp; </a:t>
            </a:r>
            <a:r>
              <a:rPr lang="en-US" sz="1200" kern="1200" dirty="0" err="1">
                <a:solidFill>
                  <a:prstClr val="black"/>
                </a:solidFill>
                <a:latin typeface="Arial" panose="020B0604020202020204" pitchFamily="34" charset="0"/>
                <a:ea typeface="+mn-ea"/>
                <a:cs typeface="Arial" panose="020B0604020202020204" pitchFamily="34" charset="0"/>
              </a:rPr>
              <a:t>Opthalmic</a:t>
            </a:r>
            <a:r>
              <a:rPr lang="en-US" sz="1200" kern="1200" dirty="0">
                <a:solidFill>
                  <a:prstClr val="black"/>
                </a:solidFill>
                <a:latin typeface="Arial" panose="020B0604020202020204" pitchFamily="34" charset="0"/>
                <a:ea typeface="+mn-ea"/>
                <a:cs typeface="Arial" panose="020B0604020202020204" pitchFamily="34" charset="0"/>
              </a:rPr>
              <a:t> </a:t>
            </a:r>
            <a:r>
              <a:rPr lang="en-US" sz="1200" kern="1200" baseline="30000" dirty="0">
                <a:solidFill>
                  <a:prstClr val="black"/>
                </a:solidFill>
                <a:latin typeface="Arial" panose="020B0604020202020204" pitchFamily="34" charset="0"/>
                <a:ea typeface="+mn-ea"/>
                <a:cs typeface="Arial" panose="020B0604020202020204" pitchFamily="34" charset="0"/>
              </a:rPr>
              <a:t>x &amp; xx</a:t>
            </a:r>
            <a:endParaRPr lang="en-US" sz="1200" kern="1200" dirty="0">
              <a:solidFill>
                <a:prstClr val="black"/>
              </a:solidFill>
              <a:latin typeface="Arial" panose="020B0604020202020204" pitchFamily="34" charset="0"/>
              <a:ea typeface="+mn-ea"/>
              <a:cs typeface="Arial" panose="020B0604020202020204" pitchFamily="34" charset="0"/>
            </a:endParaRPr>
          </a:p>
          <a:p>
            <a:pPr marL="971550" lvl="2" indent="-171450" algn="l" defTabSz="685800">
              <a:lnSpc>
                <a:spcPct val="150000"/>
              </a:lnSpc>
              <a:spcBef>
                <a:spcPts val="375"/>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Onset in 5-30 minutes</a:t>
            </a:r>
          </a:p>
          <a:p>
            <a:pPr marL="971550" lvl="2" indent="-171450" algn="l" defTabSz="685800">
              <a:lnSpc>
                <a:spcPct val="150000"/>
              </a:lnSpc>
              <a:spcBef>
                <a:spcPts val="375"/>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Effects may lasts 2-4 hours</a:t>
            </a:r>
          </a:p>
          <a:p>
            <a:pPr marL="971550" lvl="2" indent="-171450" algn="l" defTabSz="685800">
              <a:lnSpc>
                <a:spcPct val="150000"/>
              </a:lnSpc>
              <a:spcBef>
                <a:spcPts val="375"/>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Bioavailability: 6% - 40%</a:t>
            </a:r>
          </a:p>
          <a:p>
            <a:pPr marL="971550" lvl="2" indent="-171450" algn="l" defTabSz="685800">
              <a:lnSpc>
                <a:spcPct val="150000"/>
              </a:lnSpc>
              <a:spcBef>
                <a:spcPts val="375"/>
              </a:spcBef>
              <a:buFont typeface="Arial" panose="020B0604020202020204" pitchFamily="34" charset="0"/>
              <a:buChar char="•"/>
            </a:pPr>
            <a:r>
              <a:rPr lang="en-US" sz="1200" kern="1200" dirty="0" err="1">
                <a:solidFill>
                  <a:prstClr val="black"/>
                </a:solidFill>
                <a:latin typeface="Arial" panose="020B0604020202020204" pitchFamily="34" charset="0"/>
                <a:ea typeface="+mn-ea"/>
                <a:cs typeface="Arial" panose="020B0604020202020204" pitchFamily="34" charset="0"/>
              </a:rPr>
              <a:t>Sativex</a:t>
            </a:r>
            <a:r>
              <a:rPr lang="en-US" sz="1200" kern="1200" dirty="0">
                <a:solidFill>
                  <a:prstClr val="black"/>
                </a:solidFill>
                <a:latin typeface="Arial" panose="020B0604020202020204" pitchFamily="34" charset="0"/>
                <a:ea typeface="+mn-ea"/>
                <a:cs typeface="Arial" panose="020B0604020202020204" pitchFamily="34" charset="0"/>
              </a:rPr>
              <a:t>: Sublingual for MS</a:t>
            </a:r>
          </a:p>
          <a:p>
            <a:pPr marL="971550" lvl="2" indent="-171450" algn="l" defTabSz="685800">
              <a:lnSpc>
                <a:spcPct val="150000"/>
              </a:lnSpc>
              <a:spcBef>
                <a:spcPts val="375"/>
              </a:spcBef>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a:p>
            <a:pPr marL="971550" lvl="2" indent="-171450" algn="l" defTabSz="685800">
              <a:lnSpc>
                <a:spcPct val="150000"/>
              </a:lnSpc>
              <a:spcBef>
                <a:spcPts val="375"/>
              </a:spcBef>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a:p>
            <a:pPr marL="800100" lvl="2" indent="0" algn="l" defTabSz="685800">
              <a:lnSpc>
                <a:spcPct val="150000"/>
              </a:lnSpc>
              <a:spcBef>
                <a:spcPts val="375"/>
              </a:spcBef>
              <a:buFont typeface="Arial" panose="020B0604020202020204" pitchFamily="34" charset="0"/>
              <a:buNone/>
            </a:pPr>
            <a:r>
              <a:rPr lang="en-US" sz="1200" kern="1200" dirty="0">
                <a:solidFill>
                  <a:prstClr val="black"/>
                </a:solidFill>
                <a:latin typeface="Arial" panose="020B0604020202020204" pitchFamily="34" charset="0"/>
                <a:ea typeface="+mn-ea"/>
                <a:cs typeface="Arial" panose="020B0604020202020204" pitchFamily="34" charset="0"/>
              </a:rPr>
              <a:t>References</a:t>
            </a:r>
          </a:p>
          <a:p>
            <a:pPr marL="971550" lvl="2" indent="-171450" algn="l" defTabSz="685800">
              <a:lnSpc>
                <a:spcPct val="150000"/>
              </a:lnSpc>
              <a:spcBef>
                <a:spcPts val="375"/>
              </a:spcBef>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err="1">
                <a:solidFill>
                  <a:schemeClr val="tx1"/>
                </a:solidFill>
                <a:latin typeface="Arial" panose="020B0604020202020204" pitchFamily="34" charset="0"/>
                <a:ea typeface="+mn-ea"/>
                <a:cs typeface="Arial" panose="020B0604020202020204" pitchFamily="34" charset="0"/>
              </a:rPr>
              <a:t>Koob</a:t>
            </a:r>
            <a:r>
              <a:rPr lang="en-US" sz="1200" kern="1200" baseline="0" dirty="0">
                <a:solidFill>
                  <a:schemeClr val="tx1"/>
                </a:solidFill>
                <a:latin typeface="Arial" panose="020B0604020202020204" pitchFamily="34" charset="0"/>
                <a:ea typeface="+mn-ea"/>
                <a:cs typeface="Arial" panose="020B0604020202020204" pitchFamily="34" charset="0"/>
              </a:rPr>
              <a:t>, G. F. &amp; Le </a:t>
            </a:r>
            <a:r>
              <a:rPr lang="en-US" sz="1200" kern="1200" baseline="0" dirty="0" err="1">
                <a:solidFill>
                  <a:schemeClr val="tx1"/>
                </a:solidFill>
                <a:latin typeface="Arial" panose="020B0604020202020204" pitchFamily="34" charset="0"/>
                <a:ea typeface="+mn-ea"/>
                <a:cs typeface="Arial" panose="020B0604020202020204" pitchFamily="34" charset="0"/>
              </a:rPr>
              <a:t>Moal</a:t>
            </a:r>
            <a:r>
              <a:rPr lang="en-US" sz="1200" kern="1200" baseline="0" dirty="0">
                <a:solidFill>
                  <a:schemeClr val="tx1"/>
                </a:solidFill>
                <a:latin typeface="Arial" panose="020B0604020202020204" pitchFamily="34" charset="0"/>
                <a:ea typeface="+mn-ea"/>
                <a:cs typeface="Arial" panose="020B0604020202020204" pitchFamily="34" charset="0"/>
              </a:rPr>
              <a:t>, M. (2006). </a:t>
            </a:r>
            <a:r>
              <a:rPr lang="en-US" sz="1200" i="1" kern="1200" baseline="0" dirty="0">
                <a:solidFill>
                  <a:schemeClr val="tx1"/>
                </a:solidFill>
                <a:latin typeface="Arial" panose="020B0604020202020204" pitchFamily="34" charset="0"/>
                <a:ea typeface="+mn-ea"/>
                <a:cs typeface="Arial" panose="020B0604020202020204" pitchFamily="34" charset="0"/>
              </a:rPr>
              <a:t>Neurobiology of addiction </a:t>
            </a:r>
            <a:r>
              <a:rPr lang="en-US" sz="1200" i="0" kern="1200" baseline="0" dirty="0">
                <a:solidFill>
                  <a:schemeClr val="tx1"/>
                </a:solidFill>
                <a:latin typeface="Arial" panose="020B0604020202020204" pitchFamily="34" charset="0"/>
                <a:ea typeface="+mn-ea"/>
                <a:cs typeface="Arial" panose="020B0604020202020204" pitchFamily="34" charset="0"/>
              </a:rPr>
              <a:t>(Chapter 7). Boston, MA: Elsevier Inc. ISBN-13: 978-0-12-419239-3.</a:t>
            </a:r>
            <a:endParaRPr lang="en-US" sz="1200" kern="1200" baseline="30000" dirty="0">
              <a:solidFill>
                <a:schemeClr val="tx1"/>
              </a:solidFill>
              <a:latin typeface="Arial" panose="020B0604020202020204" pitchFamily="34" charset="0"/>
              <a:ea typeface="+mn-ea"/>
              <a:cs typeface="Arial" panose="020B0604020202020204" pitchFamily="34" charset="0"/>
            </a:endParaRPr>
          </a:p>
          <a:p>
            <a:r>
              <a:rPr lang="en-US" sz="1200" kern="1200" baseline="0" dirty="0">
                <a:solidFill>
                  <a:schemeClr val="tx1"/>
                </a:solidFill>
                <a:latin typeface="Arial" panose="020B0604020202020204" pitchFamily="34" charset="0"/>
                <a:ea typeface="+mn-ea"/>
                <a:cs typeface="Arial" panose="020B0604020202020204" pitchFamily="34" charset="0"/>
              </a:rPr>
              <a:t>Francis, M. (2016). The different methods of cannabis ingestion. </a:t>
            </a:r>
            <a:r>
              <a:rPr lang="en-US" sz="1200" i="1" kern="1200" baseline="0" dirty="0" err="1">
                <a:solidFill>
                  <a:schemeClr val="tx1"/>
                </a:solidFill>
                <a:latin typeface="Arial" panose="020B0604020202020204" pitchFamily="34" charset="0"/>
                <a:ea typeface="+mn-ea"/>
                <a:cs typeface="Arial" panose="020B0604020202020204" pitchFamily="34" charset="0"/>
              </a:rPr>
              <a:t>Crescolabs</a:t>
            </a:r>
            <a:r>
              <a:rPr lang="en-US" sz="1200" i="1" kern="1200" baseline="0" dirty="0">
                <a:solidFill>
                  <a:schemeClr val="tx1"/>
                </a:solidFill>
                <a:latin typeface="Arial" panose="020B0604020202020204" pitchFamily="34" charset="0"/>
                <a:ea typeface="+mn-ea"/>
                <a:cs typeface="Arial" panose="020B0604020202020204" pitchFamily="34" charset="0"/>
              </a:rPr>
              <a:t>. </a:t>
            </a:r>
            <a:r>
              <a:rPr lang="en-US" sz="1200" i="0" kern="1200" baseline="0" dirty="0">
                <a:solidFill>
                  <a:schemeClr val="tx1"/>
                </a:solidFill>
                <a:latin typeface="Arial" panose="020B0604020202020204" pitchFamily="34" charset="0"/>
                <a:ea typeface="+mn-ea"/>
                <a:cs typeface="Arial" panose="020B0604020202020204" pitchFamily="34" charset="0"/>
              </a:rPr>
              <a:t>Retrieved from http://www.crescolabs.com/cannabis-ingestion-methods/  </a:t>
            </a:r>
          </a:p>
          <a:p>
            <a:pPr marL="800100" lvl="2" indent="0" algn="l" defTabSz="685800">
              <a:lnSpc>
                <a:spcPct val="150000"/>
              </a:lnSpc>
              <a:spcBef>
                <a:spcPts val="375"/>
              </a:spcBef>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r>
              <a:rPr lang="en-US" dirty="0">
                <a:latin typeface="Arial" panose="020B0604020202020204" pitchFamily="34" charset="0"/>
                <a:cs typeface="Arial" panose="020B0604020202020204" pitchFamily="34" charset="0"/>
              </a:rPr>
              <a:t>Images</a:t>
            </a:r>
          </a:p>
          <a:p>
            <a:endParaRPr lang="en-US" dirty="0">
              <a:latin typeface="Arial" panose="020B0604020202020204" pitchFamily="34" charset="0"/>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Left Photo</a:t>
            </a:r>
            <a:r>
              <a:rPr lang="en-US" sz="1200" kern="1200" baseline="0" dirty="0">
                <a:solidFill>
                  <a:schemeClr val="tx1"/>
                </a:solidFill>
                <a:latin typeface="Arial" panose="020B0604020202020204" pitchFamily="34" charset="0"/>
                <a:ea typeface="+mn-ea"/>
                <a:cs typeface="Arial" panose="020B0604020202020204" pitchFamily="34" charset="0"/>
              </a:rPr>
              <a:t> (Creative Commons insert): https://www.medicaljane.com/review/review-cbd-balance-one-tincture-from-the-venice-cookie-co/ </a:t>
            </a:r>
          </a:p>
          <a:p>
            <a:r>
              <a:rPr lang="en-US" sz="1200" kern="1200" dirty="0">
                <a:solidFill>
                  <a:schemeClr val="tx1"/>
                </a:solidFill>
                <a:latin typeface="Arial" panose="020B0604020202020204" pitchFamily="34" charset="0"/>
                <a:ea typeface="+mn-ea"/>
                <a:cs typeface="Arial" panose="020B0604020202020204" pitchFamily="34" charset="0"/>
              </a:rPr>
              <a:t>Right Photo (Creative Commons insert): https://www.medicaljane.com/category/cannabis-classroom/consuming-cannabis/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21</a:t>
            </a:fld>
            <a:endParaRPr lang="en-US"/>
          </a:p>
        </p:txBody>
      </p:sp>
    </p:spTree>
    <p:extLst>
      <p:ext uri="{BB962C8B-B14F-4D97-AF65-F5344CB8AC3E}">
        <p14:creationId xmlns:p14="http://schemas.microsoft.com/office/powerpoint/2010/main" val="419557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At the beginning of your presentation, provide brief acknowledgement of the PTTC Network Marijuana Risk Working Group which developed this slide deck.  This slide lists the 7 centers serving on the work group.  </a:t>
            </a:r>
          </a:p>
        </p:txBody>
      </p:sp>
      <p:sp>
        <p:nvSpPr>
          <p:cNvPr id="4" name="Slide Number Placeholder 3"/>
          <p:cNvSpPr>
            <a:spLocks noGrp="1"/>
          </p:cNvSpPr>
          <p:nvPr>
            <p:ph type="sldNum" sz="quarter" idx="5"/>
          </p:nvPr>
        </p:nvSpPr>
        <p:spPr/>
        <p:txBody>
          <a:bodyPr/>
          <a:lstStyle/>
          <a:p>
            <a:fld id="{1E6794C7-3788-6040-A55F-E1D994D8F7FD}" type="slidenum">
              <a:rPr lang="en-US" smtClean="0"/>
              <a:t>2</a:t>
            </a:fld>
            <a:endParaRPr lang="en-US"/>
          </a:p>
        </p:txBody>
      </p:sp>
    </p:spTree>
    <p:extLst>
      <p:ext uri="{BB962C8B-B14F-4D97-AF65-F5344CB8AC3E}">
        <p14:creationId xmlns:p14="http://schemas.microsoft.com/office/powerpoint/2010/main" val="179187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How is cannabis used? Pharmacokinetics is a term that encompasses how we take in a substances, where the substance is stored in our bodies, how we metabolize or break down the substance, and how we get rid of the substance. </a:t>
            </a:r>
            <a:r>
              <a:rPr lang="en-US" sz="1100" b="1" i="1" kern="1200" dirty="0">
                <a:solidFill>
                  <a:schemeClr val="tx1"/>
                </a:solidFill>
                <a:latin typeface="Arial" panose="020B0604020202020204" pitchFamily="34" charset="0"/>
                <a:ea typeface="+mn-ea"/>
                <a:cs typeface="Arial" panose="020B0604020202020204" pitchFamily="34" charset="0"/>
              </a:rPr>
              <a:t>(NOTE: This definition is repeated on the next two slides, to not sound repetitive you don’t need to repeat it for each slide, but it will be helpful to have this definition handy on the subsequent slides if there is any confusion in your audience.)</a:t>
            </a:r>
          </a:p>
          <a:p>
            <a:endParaRPr lang="en-US" sz="1100" dirty="0"/>
          </a:p>
          <a:p>
            <a:r>
              <a:rPr lang="en-US" sz="1100" dirty="0"/>
              <a:t>First, we’ll talk about how we take in the drug.  </a:t>
            </a:r>
          </a:p>
          <a:p>
            <a:pPr marL="474687" lvl="1" indent="0">
              <a:buFont typeface="Arial" panose="020B0604020202020204" pitchFamily="34" charset="0"/>
              <a:buNone/>
            </a:pPr>
            <a:endParaRPr lang="en-US" sz="1100" dirty="0"/>
          </a:p>
          <a:p>
            <a:pPr marL="356015" indent="-356015">
              <a:buFont typeface="Arial" panose="020B0604020202020204" pitchFamily="34" charset="0"/>
              <a:buChar char="•"/>
            </a:pPr>
            <a:r>
              <a:rPr lang="en-US" sz="1100" dirty="0"/>
              <a:t>Other routes: Sublingual/Mucosal, transdermal, </a:t>
            </a:r>
            <a:r>
              <a:rPr lang="en-US" sz="1100" dirty="0" err="1"/>
              <a:t>opthalmic</a:t>
            </a:r>
            <a:endParaRPr lang="en-US" sz="1100" dirty="0"/>
          </a:p>
          <a:p>
            <a:pPr marL="771366" lvl="1" indent="-296678">
              <a:buFont typeface="Arial" panose="020B0604020202020204" pitchFamily="34" charset="0"/>
              <a:buChar char="•"/>
            </a:pPr>
            <a:r>
              <a:rPr lang="en-US" sz="1100" dirty="0"/>
              <a:t>Sublingual - Onset</a:t>
            </a:r>
            <a:r>
              <a:rPr lang="en-US" sz="1100" baseline="0" dirty="0"/>
              <a:t> in 5-30 minutes; Effects lasts 2-4 hours, Bioavailability 6-40%</a:t>
            </a:r>
            <a:endParaRPr lang="en-US" sz="1100" dirty="0"/>
          </a:p>
          <a:p>
            <a:pPr marL="771366" lvl="1" indent="-296678">
              <a:buFont typeface="Arial" panose="020B0604020202020204" pitchFamily="34" charset="0"/>
              <a:buChar char="•"/>
            </a:pPr>
            <a:r>
              <a:rPr lang="en-US" sz="1100" dirty="0" err="1"/>
              <a:t>Sativex</a:t>
            </a:r>
            <a:r>
              <a:rPr lang="en-US" sz="1100" dirty="0"/>
              <a:t>: Sublingual for MS</a:t>
            </a:r>
          </a:p>
          <a:p>
            <a:pPr marL="771366" lvl="1" indent="-296678">
              <a:buFont typeface="Arial" panose="020B0604020202020204" pitchFamily="34" charset="0"/>
              <a:buChar char="•"/>
            </a:pPr>
            <a:r>
              <a:rPr lang="en-US" sz="1100" dirty="0"/>
              <a:t>Transdermal Patch prior to chemotherapy – Onset </a:t>
            </a:r>
          </a:p>
          <a:p>
            <a:pPr marL="178008" indent="-178008">
              <a:buFont typeface="Arial" panose="020B0604020202020204" pitchFamily="34" charset="0"/>
              <a:buChar char="•"/>
            </a:pPr>
            <a:endParaRPr lang="en-US" sz="1100" dirty="0"/>
          </a:p>
          <a:p>
            <a:endParaRPr lang="en-US" dirty="0"/>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Reference</a:t>
            </a:r>
          </a:p>
          <a:p>
            <a:endParaRPr lang="en-US" sz="11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aseline="0" dirty="0" err="1">
                <a:latin typeface="Arial" panose="020B0604020202020204" pitchFamily="34" charset="0"/>
                <a:cs typeface="Arial" panose="020B0604020202020204" pitchFamily="34" charset="0"/>
              </a:rPr>
              <a:t>Koob</a:t>
            </a:r>
            <a:r>
              <a:rPr lang="en-US" sz="1100" baseline="0" dirty="0">
                <a:latin typeface="Arial" panose="020B0604020202020204" pitchFamily="34" charset="0"/>
                <a:cs typeface="Arial" panose="020B0604020202020204" pitchFamily="34" charset="0"/>
              </a:rPr>
              <a:t>, G. F. &amp; Le </a:t>
            </a:r>
            <a:r>
              <a:rPr lang="en-US" sz="1100" baseline="0" dirty="0" err="1">
                <a:latin typeface="Arial" panose="020B0604020202020204" pitchFamily="34" charset="0"/>
                <a:cs typeface="Arial" panose="020B0604020202020204" pitchFamily="34" charset="0"/>
              </a:rPr>
              <a:t>Moal</a:t>
            </a:r>
            <a:r>
              <a:rPr lang="en-US" sz="1100" baseline="0" dirty="0">
                <a:latin typeface="Arial" panose="020B0604020202020204" pitchFamily="34" charset="0"/>
                <a:cs typeface="Arial" panose="020B0604020202020204" pitchFamily="34" charset="0"/>
              </a:rPr>
              <a:t>, M. (2006). </a:t>
            </a:r>
            <a:r>
              <a:rPr lang="en-US" sz="1100" i="1" baseline="0" dirty="0">
                <a:latin typeface="Arial" panose="020B0604020202020204" pitchFamily="34" charset="0"/>
                <a:cs typeface="Arial" panose="020B0604020202020204" pitchFamily="34" charset="0"/>
              </a:rPr>
              <a:t>Neurobiology of addiction </a:t>
            </a:r>
            <a:r>
              <a:rPr lang="en-US" sz="1100" i="0" baseline="0" dirty="0">
                <a:latin typeface="Arial" panose="020B0604020202020204" pitchFamily="34" charset="0"/>
                <a:cs typeface="Arial" panose="020B0604020202020204" pitchFamily="34" charset="0"/>
              </a:rPr>
              <a:t>(Chapter 7). Boston, MA: Elsevier Inc. ISBN-13: 978-0-12-419239-3.</a:t>
            </a:r>
            <a:endParaRPr lang="en-US" sz="1100" baseline="30000" dirty="0">
              <a:latin typeface="Arial" panose="020B0604020202020204" pitchFamily="34" charset="0"/>
              <a:cs typeface="Arial" panose="020B0604020202020204" pitchFamily="34" charset="0"/>
            </a:endParaRPr>
          </a:p>
          <a:p>
            <a:r>
              <a:rPr lang="en-US" sz="1100" baseline="0" dirty="0">
                <a:latin typeface="Arial" panose="020B0604020202020204" pitchFamily="34" charset="0"/>
                <a:cs typeface="Arial" panose="020B0604020202020204" pitchFamily="34" charset="0"/>
              </a:rPr>
              <a:t>Francis, M. (2016). The different methods of cannabis ingestion. </a:t>
            </a:r>
            <a:r>
              <a:rPr lang="en-US" sz="1100" i="1" baseline="0" dirty="0" err="1">
                <a:latin typeface="Arial" panose="020B0604020202020204" pitchFamily="34" charset="0"/>
                <a:cs typeface="Arial" panose="020B0604020202020204" pitchFamily="34" charset="0"/>
              </a:rPr>
              <a:t>Crescolabs</a:t>
            </a:r>
            <a:r>
              <a:rPr lang="en-US" sz="1100" i="1" baseline="0" dirty="0">
                <a:latin typeface="Arial" panose="020B0604020202020204" pitchFamily="34" charset="0"/>
                <a:cs typeface="Arial" panose="020B0604020202020204" pitchFamily="34" charset="0"/>
              </a:rPr>
              <a:t>. </a:t>
            </a:r>
            <a:r>
              <a:rPr lang="en-US" sz="1100" i="0" baseline="0" dirty="0">
                <a:latin typeface="Arial" panose="020B0604020202020204" pitchFamily="34" charset="0"/>
                <a:cs typeface="Arial" panose="020B0604020202020204" pitchFamily="34" charset="0"/>
              </a:rPr>
              <a:t>Retrieved from http://www.crescolabs.com/cannabis-ingestion-methods/ </a:t>
            </a:r>
          </a:p>
          <a:p>
            <a:r>
              <a:rPr lang="en-US" sz="1100" baseline="0" dirty="0" err="1">
                <a:latin typeface="Arial" panose="020B0604020202020204" pitchFamily="34" charset="0"/>
                <a:cs typeface="Arial" panose="020B0604020202020204" pitchFamily="34" charset="0"/>
              </a:rPr>
              <a:t>Schachter</a:t>
            </a:r>
            <a:r>
              <a:rPr lang="en-US" sz="1100" baseline="0" dirty="0">
                <a:latin typeface="Arial" panose="020B0604020202020204" pitchFamily="34" charset="0"/>
                <a:cs typeface="Arial" panose="020B0604020202020204" pitchFamily="34" charset="0"/>
              </a:rPr>
              <a:t>, S. (2016). Mary’s </a:t>
            </a:r>
            <a:r>
              <a:rPr lang="en-US" sz="1100" baseline="0" dirty="0" err="1">
                <a:latin typeface="Arial" panose="020B0604020202020204" pitchFamily="34" charset="0"/>
                <a:cs typeface="Arial" panose="020B0604020202020204" pitchFamily="34" charset="0"/>
              </a:rPr>
              <a:t>medicinals</a:t>
            </a:r>
            <a:r>
              <a:rPr lang="en-US" sz="1100" baseline="0" dirty="0">
                <a:latin typeface="Arial" panose="020B0604020202020204" pitchFamily="34" charset="0"/>
                <a:cs typeface="Arial" panose="020B0604020202020204" pitchFamily="34" charset="0"/>
              </a:rPr>
              <a:t> review: Transdermal patch, CBD capsules &amp; more. Retrieved from http://blog.getnugg.com/marys-medicinals-review-transdermal-patch/  </a:t>
            </a:r>
          </a:p>
          <a:p>
            <a:endParaRPr lang="en-US" sz="1100" baseline="0" dirty="0">
              <a:latin typeface="Arial" panose="020B0604020202020204" pitchFamily="34" charset="0"/>
              <a:cs typeface="Arial" panose="020B0604020202020204" pitchFamily="34" charset="0"/>
            </a:endParaRPr>
          </a:p>
          <a:p>
            <a:r>
              <a:rPr lang="en-US" sz="1100" baseline="0" dirty="0">
                <a:latin typeface="Arial" panose="020B0604020202020204" pitchFamily="34" charset="0"/>
                <a:cs typeface="Arial" panose="020B0604020202020204" pitchFamily="34" charset="0"/>
              </a:rPr>
              <a:t>Images</a:t>
            </a:r>
          </a:p>
          <a:p>
            <a:endParaRPr lang="en-US" sz="1100" baseline="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Top Photo (Creative Commons insert): https://www.shroomery.org/forums/showflat.php/Number/20411041</a:t>
            </a:r>
          </a:p>
          <a:p>
            <a:r>
              <a:rPr lang="en-US" sz="1100" dirty="0">
                <a:latin typeface="Arial" panose="020B0604020202020204" pitchFamily="34" charset="0"/>
                <a:cs typeface="Arial" panose="020B0604020202020204" pitchFamily="34" charset="0"/>
              </a:rPr>
              <a:t>Bottom Photo (Creative Commons insert): https://en.wikipedia.org/wiki/Cannabinol </a:t>
            </a:r>
          </a:p>
          <a:p>
            <a:endParaRPr lang="en-US" sz="1100" baseline="0" dirty="0">
              <a:latin typeface="Arial" panose="020B0604020202020204" pitchFamily="34" charset="0"/>
              <a:cs typeface="Arial" panose="020B0604020202020204" pitchFamily="34" charset="0"/>
            </a:endParaRPr>
          </a:p>
          <a:p>
            <a:endParaRPr lang="en-US" sz="1100" baseline="0" dirty="0"/>
          </a:p>
          <a:p>
            <a:endParaRPr lang="en-US" sz="1100" dirty="0"/>
          </a:p>
        </p:txBody>
      </p:sp>
      <p:sp>
        <p:nvSpPr>
          <p:cNvPr id="4" name="Slide Number Placeholder 3"/>
          <p:cNvSpPr>
            <a:spLocks noGrp="1"/>
          </p:cNvSpPr>
          <p:nvPr>
            <p:ph type="sldNum" sz="quarter" idx="10"/>
          </p:nvPr>
        </p:nvSpPr>
        <p:spPr/>
        <p:txBody>
          <a:bodyPr/>
          <a:lstStyle/>
          <a:p>
            <a:fld id="{FF5E95F4-032D-4A7F-A7A8-491945E3D412}" type="slidenum">
              <a:rPr lang="en-US" smtClean="0"/>
              <a:t>22</a:t>
            </a:fld>
            <a:endParaRPr lang="en-US"/>
          </a:p>
        </p:txBody>
      </p:sp>
    </p:spTree>
    <p:extLst>
      <p:ext uri="{BB962C8B-B14F-4D97-AF65-F5344CB8AC3E}">
        <p14:creationId xmlns:p14="http://schemas.microsoft.com/office/powerpoint/2010/main" val="713010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Arial" panose="020B0604020202020204" pitchFamily="34" charset="0"/>
              </a:rPr>
              <a:t>How is cannabis used? Pharmacokinetics is a term that encompasses how we take in a substances, where the substance is stored in our bodies, how we metabolize or break down the substance, and how we get rid of the substance.</a:t>
            </a:r>
          </a:p>
          <a:p>
            <a:r>
              <a:rPr lang="en-US" sz="1200" kern="1200" dirty="0">
                <a:solidFill>
                  <a:schemeClr val="tx1"/>
                </a:solidFill>
                <a:latin typeface="Arial" panose="020B0604020202020204" pitchFamily="34" charset="0"/>
                <a:ea typeface="+mn-ea"/>
                <a:cs typeface="Arial" panose="020B0604020202020204" pitchFamily="34" charset="0"/>
              </a:rPr>
              <a:t>First, we’ll talk about how we take in the drug.  </a:t>
            </a:r>
          </a:p>
          <a:p>
            <a:pPr marL="171450" lvl="0" indent="-171450"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Routes of absorption – Rectal </a:t>
            </a:r>
            <a:r>
              <a:rPr lang="en-US" sz="1200" kern="1200" baseline="30000" dirty="0">
                <a:solidFill>
                  <a:prstClr val="black"/>
                </a:solidFill>
                <a:latin typeface="Arial" panose="020B0604020202020204" pitchFamily="34" charset="0"/>
                <a:ea typeface="+mn-ea"/>
                <a:cs typeface="Arial" panose="020B0604020202020204" pitchFamily="34" charset="0"/>
              </a:rPr>
              <a:t>X ,</a:t>
            </a:r>
            <a:r>
              <a:rPr lang="en-US" sz="1200" kern="1200" dirty="0">
                <a:solidFill>
                  <a:prstClr val="black"/>
                </a:solidFill>
                <a:latin typeface="Arial" panose="020B0604020202020204" pitchFamily="34" charset="0"/>
                <a:ea typeface="+mn-ea"/>
                <a:cs typeface="Arial" panose="020B0604020202020204" pitchFamily="34" charset="0"/>
              </a:rPr>
              <a:t> </a:t>
            </a:r>
            <a:r>
              <a:rPr lang="en-US" sz="1200" kern="1200" baseline="30000" dirty="0">
                <a:solidFill>
                  <a:prstClr val="black"/>
                </a:solidFill>
                <a:latin typeface="Arial" panose="020B0604020202020204" pitchFamily="34" charset="0"/>
                <a:ea typeface="+mn-ea"/>
                <a:cs typeface="Arial" panose="020B0604020202020204" pitchFamily="34" charset="0"/>
              </a:rPr>
              <a:t>XX, xxx </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Onset for rectal is faster than oral</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Effects peak within 2-8 hours</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Bioavailability: 13.5% to 100%</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Avoids first-pass metabolism</a:t>
            </a:r>
          </a:p>
          <a:p>
            <a:pPr marL="514350" lvl="1" indent="-171450" algn="l" defTabSz="685800">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a:p>
            <a:pPr marL="228600" lvl="1" indent="-228600" algn="l" defTabSz="685800">
              <a:buFont typeface="Arial" panose="020B0604020202020204" pitchFamily="34" charset="0"/>
              <a:buChar char="•"/>
            </a:pPr>
            <a:r>
              <a:rPr lang="en-US" sz="1200" kern="1200" dirty="0" err="1">
                <a:solidFill>
                  <a:prstClr val="black"/>
                </a:solidFill>
                <a:latin typeface="Arial" panose="020B0604020202020204" pitchFamily="34" charset="0"/>
                <a:ea typeface="+mn-ea"/>
                <a:cs typeface="Arial" panose="020B0604020202020204" pitchFamily="34" charset="0"/>
              </a:rPr>
              <a:t>Marinol</a:t>
            </a:r>
            <a:r>
              <a:rPr lang="en-US" sz="1200" kern="1200" dirty="0">
                <a:solidFill>
                  <a:prstClr val="black"/>
                </a:solidFill>
                <a:latin typeface="Arial" panose="020B0604020202020204" pitchFamily="34" charset="0"/>
                <a:ea typeface="+mn-ea"/>
                <a:cs typeface="Arial" panose="020B0604020202020204" pitchFamily="34" charset="0"/>
              </a:rPr>
              <a:t> Suppositories for Spasticity</a:t>
            </a:r>
          </a:p>
          <a:p>
            <a:pPr marL="228600" lvl="1" indent="-228600" algn="l" defTabSz="685800">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a:p>
            <a:pPr marL="0" lvl="1" indent="0" algn="l" defTabSz="685800">
              <a:buFont typeface="Arial" panose="020B0604020202020204" pitchFamily="34" charset="0"/>
              <a:buNone/>
            </a:pPr>
            <a:r>
              <a:rPr lang="en-US" sz="1200" kern="1200" dirty="0">
                <a:solidFill>
                  <a:prstClr val="black"/>
                </a:solidFill>
                <a:latin typeface="Arial" panose="020B0604020202020204" pitchFamily="34" charset="0"/>
                <a:ea typeface="+mn-ea"/>
                <a:cs typeface="Arial" panose="020B0604020202020204" pitchFamily="34" charset="0"/>
              </a:rPr>
              <a:t>Reference</a:t>
            </a:r>
          </a:p>
          <a:p>
            <a:pPr marL="0" lvl="1" indent="0" algn="l" defTabSz="685800">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1"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kern="1200" baseline="0" dirty="0" err="1">
                <a:solidFill>
                  <a:schemeClr val="tx1"/>
                </a:solidFill>
                <a:latin typeface="Arial" panose="020B0604020202020204" pitchFamily="34" charset="0"/>
                <a:ea typeface="+mn-ea"/>
                <a:cs typeface="Arial" panose="020B0604020202020204" pitchFamily="34" charset="0"/>
              </a:rPr>
              <a:t>Englund</a:t>
            </a:r>
            <a:r>
              <a:rPr lang="en-US" sz="1200" i="0" kern="1200" baseline="0" dirty="0">
                <a:solidFill>
                  <a:schemeClr val="tx1"/>
                </a:solidFill>
                <a:latin typeface="Arial" panose="020B0604020202020204" pitchFamily="34" charset="0"/>
                <a:ea typeface="+mn-ea"/>
                <a:cs typeface="Arial" panose="020B0604020202020204" pitchFamily="34" charset="0"/>
              </a:rPr>
              <a:t>, A., Stone, J. M., &amp; Morrison, P. D. (2012). Cannabis in the arm: What can we learn from intravenous cannabinoid studies? </a:t>
            </a:r>
            <a:r>
              <a:rPr lang="en-US" sz="1200" i="1" kern="1200" baseline="0" dirty="0">
                <a:solidFill>
                  <a:schemeClr val="tx1"/>
                </a:solidFill>
                <a:latin typeface="Arial" panose="020B0604020202020204" pitchFamily="34" charset="0"/>
                <a:ea typeface="+mn-ea"/>
                <a:cs typeface="Arial" panose="020B0604020202020204" pitchFamily="34" charset="0"/>
              </a:rPr>
              <a:t>Current Pharmaceutical Design, 18</a:t>
            </a:r>
            <a:r>
              <a:rPr lang="en-US" sz="1200" i="0" kern="1200" baseline="0" dirty="0">
                <a:solidFill>
                  <a:schemeClr val="tx1"/>
                </a:solidFill>
                <a:latin typeface="Arial" panose="020B0604020202020204" pitchFamily="34" charset="0"/>
                <a:ea typeface="+mn-ea"/>
                <a:cs typeface="Arial" panose="020B0604020202020204" pitchFamily="34" charset="0"/>
              </a:rPr>
              <a:t>(32)</a:t>
            </a:r>
            <a:r>
              <a:rPr lang="en-US" sz="1200" i="1" kern="1200" baseline="0" dirty="0">
                <a:solidFill>
                  <a:schemeClr val="tx1"/>
                </a:solidFill>
                <a:latin typeface="Arial" panose="020B0604020202020204" pitchFamily="34" charset="0"/>
                <a:ea typeface="+mn-ea"/>
                <a:cs typeface="Arial" panose="020B0604020202020204" pitchFamily="34" charset="0"/>
              </a:rPr>
              <a:t>, </a:t>
            </a:r>
            <a:r>
              <a:rPr lang="en-US" sz="1200" i="0" kern="1200" baseline="0" dirty="0">
                <a:solidFill>
                  <a:schemeClr val="tx1"/>
                </a:solidFill>
                <a:latin typeface="Arial" panose="020B0604020202020204" pitchFamily="34" charset="0"/>
                <a:ea typeface="+mn-ea"/>
                <a:cs typeface="Arial" panose="020B0604020202020204" pitchFamily="34" charset="0"/>
              </a:rPr>
              <a:t>4906-4914. </a:t>
            </a:r>
          </a:p>
          <a:p>
            <a:pPr marL="0" lvl="1" indent="0" algn="l" defTabSz="685800">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err="1">
                <a:solidFill>
                  <a:schemeClr val="tx1"/>
                </a:solidFill>
                <a:latin typeface="Arial" panose="020B0604020202020204" pitchFamily="34" charset="0"/>
                <a:ea typeface="+mn-ea"/>
                <a:cs typeface="Arial" panose="020B0604020202020204" pitchFamily="34" charset="0"/>
              </a:rPr>
              <a:t>Koob</a:t>
            </a:r>
            <a:r>
              <a:rPr lang="en-US" sz="1200" kern="1200" baseline="0" dirty="0">
                <a:solidFill>
                  <a:schemeClr val="tx1"/>
                </a:solidFill>
                <a:latin typeface="Arial" panose="020B0604020202020204" pitchFamily="34" charset="0"/>
                <a:ea typeface="+mn-ea"/>
                <a:cs typeface="Arial" panose="020B0604020202020204" pitchFamily="34" charset="0"/>
              </a:rPr>
              <a:t>, G. F. &amp; Le </a:t>
            </a:r>
            <a:r>
              <a:rPr lang="en-US" sz="1200" kern="1200" baseline="0" dirty="0" err="1">
                <a:solidFill>
                  <a:schemeClr val="tx1"/>
                </a:solidFill>
                <a:latin typeface="Arial" panose="020B0604020202020204" pitchFamily="34" charset="0"/>
                <a:ea typeface="+mn-ea"/>
                <a:cs typeface="Arial" panose="020B0604020202020204" pitchFamily="34" charset="0"/>
              </a:rPr>
              <a:t>Moal</a:t>
            </a:r>
            <a:r>
              <a:rPr lang="en-US" sz="1200" kern="1200" baseline="0" dirty="0">
                <a:solidFill>
                  <a:schemeClr val="tx1"/>
                </a:solidFill>
                <a:latin typeface="Arial" panose="020B0604020202020204" pitchFamily="34" charset="0"/>
                <a:ea typeface="+mn-ea"/>
                <a:cs typeface="Arial" panose="020B0604020202020204" pitchFamily="34" charset="0"/>
              </a:rPr>
              <a:t>, M. (2006). </a:t>
            </a:r>
            <a:r>
              <a:rPr lang="en-US" sz="1200" i="1" kern="1200" baseline="0" dirty="0">
                <a:solidFill>
                  <a:schemeClr val="tx1"/>
                </a:solidFill>
                <a:latin typeface="Arial" panose="020B0604020202020204" pitchFamily="34" charset="0"/>
                <a:ea typeface="+mn-ea"/>
                <a:cs typeface="Arial" panose="020B0604020202020204" pitchFamily="34" charset="0"/>
              </a:rPr>
              <a:t>Neurobiology of addiction </a:t>
            </a:r>
            <a:r>
              <a:rPr lang="en-US" sz="1200" i="0" kern="1200" baseline="0" dirty="0">
                <a:solidFill>
                  <a:schemeClr val="tx1"/>
                </a:solidFill>
                <a:latin typeface="Arial" panose="020B0604020202020204" pitchFamily="34" charset="0"/>
                <a:ea typeface="+mn-ea"/>
                <a:cs typeface="Arial" panose="020B0604020202020204" pitchFamily="34" charset="0"/>
              </a:rPr>
              <a:t>(Chapter 7). Boston, MA: Elsevier Inc. ISBN-13: 978-0-12-419239-3.</a:t>
            </a:r>
            <a:endParaRPr lang="en-US" sz="1200" kern="1200" baseline="30000" dirty="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latin typeface="Arial" panose="020B0604020202020204" pitchFamily="34" charset="0"/>
                <a:ea typeface="+mn-ea"/>
                <a:cs typeface="Arial" panose="020B0604020202020204" pitchFamily="34" charset="0"/>
              </a:rPr>
              <a:t>Gaston, T. E., &amp; Friedman, D. (2017). Pharmacology of cannabinoids in the treatment of epilepsy. </a:t>
            </a:r>
            <a:r>
              <a:rPr lang="en-US" sz="1200" i="1" kern="1200" baseline="0" dirty="0">
                <a:solidFill>
                  <a:schemeClr val="tx1"/>
                </a:solidFill>
                <a:latin typeface="Arial" panose="020B0604020202020204" pitchFamily="34" charset="0"/>
                <a:ea typeface="+mn-ea"/>
                <a:cs typeface="Arial" panose="020B0604020202020204" pitchFamily="34" charset="0"/>
              </a:rPr>
              <a:t>Epilepsy &amp; Behavior, 70, </a:t>
            </a:r>
            <a:r>
              <a:rPr lang="en-US" sz="1200" i="0" kern="1200" baseline="0" dirty="0">
                <a:solidFill>
                  <a:schemeClr val="tx1"/>
                </a:solidFill>
                <a:latin typeface="Arial" panose="020B0604020202020204" pitchFamily="34" charset="0"/>
                <a:ea typeface="+mn-ea"/>
                <a:cs typeface="Arial" panose="020B0604020202020204" pitchFamily="34" charset="0"/>
              </a:rPr>
              <a:t>313-318. </a:t>
            </a:r>
          </a:p>
          <a:p>
            <a:pPr marL="0" lvl="1" indent="0" algn="l" defTabSz="685800">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pPr marL="0" lvl="1" indent="0" algn="l" defTabSz="685800">
              <a:buFont typeface="Arial" panose="020B0604020202020204" pitchFamily="34" charset="0"/>
              <a:buNone/>
            </a:pPr>
            <a:r>
              <a:rPr lang="en-US" sz="1200" kern="1200" dirty="0">
                <a:solidFill>
                  <a:prstClr val="black"/>
                </a:solidFill>
                <a:latin typeface="Arial" panose="020B0604020202020204" pitchFamily="34" charset="0"/>
                <a:ea typeface="+mn-ea"/>
                <a:cs typeface="Arial" panose="020B0604020202020204" pitchFamily="34" charset="0"/>
              </a:rPr>
              <a:t>Image </a:t>
            </a:r>
          </a:p>
          <a:p>
            <a:pPr marL="0" lvl="1" indent="0" algn="l" defTabSz="685800">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1"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latin typeface="Arial" panose="020B0604020202020204" pitchFamily="34" charset="0"/>
                <a:ea typeface="+mn-ea"/>
                <a:cs typeface="Arial" panose="020B0604020202020204" pitchFamily="34" charset="0"/>
              </a:rPr>
              <a:t>Top photo (Creative Commons</a:t>
            </a:r>
            <a:r>
              <a:rPr lang="en-US" sz="1200" kern="1200" baseline="0" dirty="0">
                <a:solidFill>
                  <a:schemeClr val="tx1"/>
                </a:solidFill>
                <a:latin typeface="Arial" panose="020B0604020202020204" pitchFamily="34" charset="0"/>
                <a:ea typeface="+mn-ea"/>
                <a:cs typeface="Arial" panose="020B0604020202020204" pitchFamily="34" charset="0"/>
              </a:rPr>
              <a:t> insert): http://themoderatevoice.com/know-marijuana-suppositories/</a:t>
            </a:r>
          </a:p>
          <a:p>
            <a:pPr marL="0" lvl="1" indent="0" algn="l" defTabSz="685800">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23</a:t>
            </a:fld>
            <a:endParaRPr lang="en-US"/>
          </a:p>
        </p:txBody>
      </p:sp>
    </p:spTree>
    <p:extLst>
      <p:ext uri="{BB962C8B-B14F-4D97-AF65-F5344CB8AC3E}">
        <p14:creationId xmlns:p14="http://schemas.microsoft.com/office/powerpoint/2010/main" val="2257884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How is cannabis used? Pharmacokinetics is a term that encompasses how we take in a substances, where the substance is stored in our bodies, how we metabolize or break down the substance, and how we get rid of the substance.</a:t>
            </a:r>
          </a:p>
          <a:p>
            <a:r>
              <a:rPr lang="en-US" sz="1200" dirty="0">
                <a:latin typeface="Arial" panose="020B0604020202020204" pitchFamily="34" charset="0"/>
                <a:cs typeface="Arial" panose="020B0604020202020204" pitchFamily="34" charset="0"/>
              </a:rPr>
              <a:t>First, we’ll talk about how we take in the drug.  </a:t>
            </a:r>
          </a:p>
          <a:p>
            <a:endParaRPr lang="en-US" sz="1200" dirty="0">
              <a:latin typeface="Arial" panose="020B0604020202020204" pitchFamily="34" charset="0"/>
              <a:cs typeface="Arial" panose="020B0604020202020204" pitchFamily="34" charset="0"/>
            </a:endParaRPr>
          </a:p>
          <a:p>
            <a:pPr marL="356015" indent="-356015">
              <a:buFont typeface="Arial" panose="020B0604020202020204" pitchFamily="34" charset="0"/>
              <a:buChar char="•"/>
            </a:pPr>
            <a:r>
              <a:rPr lang="en-US" sz="1200" dirty="0">
                <a:latin typeface="Arial" panose="020B0604020202020204" pitchFamily="34" charset="0"/>
                <a:cs typeface="Arial" panose="020B0604020202020204" pitchFamily="34" charset="0"/>
              </a:rPr>
              <a:t>Other routes: Rectal, Intravenous</a:t>
            </a:r>
          </a:p>
          <a:p>
            <a:pPr marL="771366" lvl="1" indent="-296678">
              <a:buFont typeface="Arial" panose="020B0604020202020204" pitchFamily="34" charset="0"/>
              <a:buChar char="•"/>
            </a:pPr>
            <a:r>
              <a:rPr lang="en-US" sz="1200" dirty="0">
                <a:latin typeface="Arial" panose="020B0604020202020204" pitchFamily="34" charset="0"/>
                <a:cs typeface="Arial" panose="020B0604020202020204" pitchFamily="34" charset="0"/>
              </a:rPr>
              <a:t>Avoids first-pass metabolism </a:t>
            </a:r>
          </a:p>
          <a:p>
            <a:pPr marL="771366" lvl="1" indent="-296678">
              <a:buFont typeface="Arial" panose="020B0604020202020204" pitchFamily="34" charset="0"/>
              <a:buChar char="•"/>
            </a:pPr>
            <a:r>
              <a:rPr lang="en-US" sz="1200" dirty="0" err="1">
                <a:latin typeface="Arial" panose="020B0604020202020204" pitchFamily="34" charset="0"/>
                <a:cs typeface="Arial" panose="020B0604020202020204" pitchFamily="34" charset="0"/>
              </a:rPr>
              <a:t>Marinol</a:t>
            </a:r>
            <a:r>
              <a:rPr lang="en-US" sz="1200" dirty="0">
                <a:latin typeface="Arial" panose="020B0604020202020204" pitchFamily="34" charset="0"/>
                <a:cs typeface="Arial" panose="020B0604020202020204" pitchFamily="34" charset="0"/>
              </a:rPr>
              <a:t> Suppositories for Spasticity</a:t>
            </a:r>
          </a:p>
          <a:p>
            <a:pPr marL="771366" lvl="1" indent="-296678">
              <a:buFont typeface="Arial" panose="020B0604020202020204" pitchFamily="34" charset="0"/>
              <a:buChar char="•"/>
            </a:pPr>
            <a:r>
              <a:rPr lang="en-US" sz="1200" dirty="0">
                <a:latin typeface="Arial" panose="020B0604020202020204" pitchFamily="34" charset="0"/>
                <a:cs typeface="Arial" panose="020B0604020202020204" pitchFamily="34" charset="0"/>
              </a:rPr>
              <a:t>Transdermal Patch prior to chemotherapy</a:t>
            </a:r>
          </a:p>
          <a:p>
            <a:pPr marL="771366" lvl="1" indent="-296678">
              <a:buFont typeface="Arial" panose="020B0604020202020204" pitchFamily="34" charset="0"/>
              <a:buChar char="•"/>
            </a:pPr>
            <a:r>
              <a:rPr lang="en-US" sz="1200" dirty="0">
                <a:latin typeface="Arial" panose="020B0604020202020204" pitchFamily="34" charset="0"/>
                <a:cs typeface="Arial" panose="020B0604020202020204" pitchFamily="34" charset="0"/>
              </a:rPr>
              <a:t>Intravenous resulted in acute paranoia, Schizophrenia-like symptoms, cognitive deficits</a:t>
            </a:r>
          </a:p>
          <a:p>
            <a:pPr marL="178008" indent="-178008">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Reference </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baseline="0" dirty="0" err="1">
                <a:latin typeface="Arial" panose="020B0604020202020204" pitchFamily="34" charset="0"/>
                <a:cs typeface="Arial" panose="020B0604020202020204" pitchFamily="34" charset="0"/>
              </a:rPr>
              <a:t>Englund</a:t>
            </a:r>
            <a:r>
              <a:rPr lang="en-US" sz="1200" i="0" baseline="0" dirty="0">
                <a:latin typeface="Arial" panose="020B0604020202020204" pitchFamily="34" charset="0"/>
                <a:cs typeface="Arial" panose="020B0604020202020204" pitchFamily="34" charset="0"/>
              </a:rPr>
              <a:t>, A., Stone, J., and Morrison, P. (2012). Cannabis in the arm: What can we learn from intravenous cannabinoid studies? </a:t>
            </a:r>
            <a:r>
              <a:rPr lang="en-US" sz="1200" i="1" baseline="0" dirty="0">
                <a:latin typeface="Arial" panose="020B0604020202020204" pitchFamily="34" charset="0"/>
                <a:cs typeface="Arial" panose="020B0604020202020204" pitchFamily="34" charset="0"/>
              </a:rPr>
              <a:t>Current Pharmaceutical Design, 18</a:t>
            </a:r>
            <a:r>
              <a:rPr lang="en-US" sz="1200" i="0" baseline="0" dirty="0">
                <a:latin typeface="Arial" panose="020B0604020202020204" pitchFamily="34" charset="0"/>
                <a:cs typeface="Arial" panose="020B0604020202020204" pitchFamily="34" charset="0"/>
              </a:rPr>
              <a:t>(32)</a:t>
            </a:r>
            <a:r>
              <a:rPr lang="en-US" sz="1200" i="1" baseline="0" dirty="0">
                <a:latin typeface="Arial" panose="020B0604020202020204" pitchFamily="34" charset="0"/>
                <a:cs typeface="Arial" panose="020B0604020202020204" pitchFamily="34" charset="0"/>
              </a:rPr>
              <a:t>, </a:t>
            </a:r>
            <a:r>
              <a:rPr lang="en-US" sz="1200" i="0" baseline="0" dirty="0">
                <a:latin typeface="Arial" panose="020B0604020202020204" pitchFamily="34" charset="0"/>
                <a:cs typeface="Arial" panose="020B0604020202020204" pitchFamily="34" charset="0"/>
              </a:rPr>
              <a:t>4906-4914. </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baseline="0" dirty="0">
                <a:latin typeface="Arial" panose="020B0604020202020204" pitchFamily="34" charset="0"/>
                <a:cs typeface="Arial" panose="020B0604020202020204" pitchFamily="34" charset="0"/>
              </a:rPr>
              <a:t>Gaston, T., and Friedman, D. (2017). Pharmacology of cannabinoids in the treatment of epilepsy. </a:t>
            </a:r>
            <a:r>
              <a:rPr lang="en-US" sz="1200" i="1" baseline="0" dirty="0">
                <a:latin typeface="Arial" panose="020B0604020202020204" pitchFamily="34" charset="0"/>
                <a:cs typeface="Arial" panose="020B0604020202020204" pitchFamily="34" charset="0"/>
              </a:rPr>
              <a:t>Epilepsy &amp; Behavior, 70, </a:t>
            </a:r>
            <a:r>
              <a:rPr lang="en-US" sz="1200" i="0" baseline="0" dirty="0">
                <a:latin typeface="Arial" panose="020B0604020202020204" pitchFamily="34" charset="0"/>
                <a:cs typeface="Arial" panose="020B0604020202020204" pitchFamily="34" charset="0"/>
              </a:rPr>
              <a:t>313-318. </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err="1">
                <a:latin typeface="Arial" panose="020B0604020202020204" pitchFamily="34" charset="0"/>
                <a:cs typeface="Arial" panose="020B0604020202020204" pitchFamily="34" charset="0"/>
              </a:rPr>
              <a:t>Koob</a:t>
            </a:r>
            <a:r>
              <a:rPr lang="en-US" sz="1200" baseline="0" dirty="0">
                <a:latin typeface="Arial" panose="020B0604020202020204" pitchFamily="34" charset="0"/>
                <a:cs typeface="Arial" panose="020B0604020202020204" pitchFamily="34" charset="0"/>
              </a:rPr>
              <a:t>, G. , and Le </a:t>
            </a:r>
            <a:r>
              <a:rPr lang="en-US" sz="1200" baseline="0" dirty="0" err="1">
                <a:latin typeface="Arial" panose="020B0604020202020204" pitchFamily="34" charset="0"/>
                <a:cs typeface="Arial" panose="020B0604020202020204" pitchFamily="34" charset="0"/>
              </a:rPr>
              <a:t>Moal</a:t>
            </a:r>
            <a:r>
              <a:rPr lang="en-US" sz="1200" baseline="0" dirty="0">
                <a:latin typeface="Arial" panose="020B0604020202020204" pitchFamily="34" charset="0"/>
                <a:cs typeface="Arial" panose="020B0604020202020204" pitchFamily="34" charset="0"/>
              </a:rPr>
              <a:t>, M. (2006). </a:t>
            </a:r>
            <a:r>
              <a:rPr lang="en-US" sz="1200" i="1" baseline="0" dirty="0">
                <a:latin typeface="Arial" panose="020B0604020202020204" pitchFamily="34" charset="0"/>
                <a:cs typeface="Arial" panose="020B0604020202020204" pitchFamily="34" charset="0"/>
              </a:rPr>
              <a:t>Neurobiology of addiction </a:t>
            </a:r>
            <a:r>
              <a:rPr lang="en-US" sz="1200" i="0" baseline="0" dirty="0">
                <a:latin typeface="Arial" panose="020B0604020202020204" pitchFamily="34" charset="0"/>
                <a:cs typeface="Arial" panose="020B0604020202020204" pitchFamily="34" charset="0"/>
              </a:rPr>
              <a:t>(Chapter 7). Boston, MA: Elsevier Inc. ISBN-13: 978-0-12-419239-3.</a:t>
            </a:r>
            <a:endParaRPr lang="en-US" sz="1200" baseline="300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Image </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latin typeface="Arial" panose="020B0604020202020204" pitchFamily="34" charset="0"/>
                <a:cs typeface="Arial" panose="020B0604020202020204" pitchFamily="34" charset="0"/>
              </a:rPr>
              <a:t>photo Retrieved from: https://theconversation.com/preventive-drug-could-reduce-hiv-transmission-among-injecting-drug-users-15166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24</a:t>
            </a:fld>
            <a:endParaRPr lang="en-US"/>
          </a:p>
        </p:txBody>
      </p:sp>
    </p:spTree>
    <p:extLst>
      <p:ext uri="{BB962C8B-B14F-4D97-AF65-F5344CB8AC3E}">
        <p14:creationId xmlns:p14="http://schemas.microsoft.com/office/powerpoint/2010/main" val="1777766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defTabSz="514350">
              <a:lnSpc>
                <a:spcPct val="150000"/>
              </a:lnSpc>
              <a:spcBef>
                <a:spcPts val="750"/>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Smoking/Inhalation - Gravity Bongs, Vaping &amp; Dabbing  (Butane Hash Oil (BHO, 710, Butter, Wax, Honey Oil, Shatter)</a:t>
            </a:r>
          </a:p>
          <a:p>
            <a:pPr marL="514350" lvl="1" indent="-171450" algn="l" defTabSz="514350">
              <a:lnSpc>
                <a:spcPct val="150000"/>
              </a:lnSpc>
              <a:spcBef>
                <a:spcPts val="375"/>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Onset:</a:t>
            </a:r>
            <a:r>
              <a:rPr lang="en-US" sz="1200" kern="1200" baseline="0" dirty="0">
                <a:solidFill>
                  <a:prstClr val="black"/>
                </a:solidFill>
                <a:latin typeface="Arial" panose="020B0604020202020204" pitchFamily="34" charset="0"/>
                <a:ea typeface="+mn-ea"/>
                <a:cs typeface="Arial" panose="020B0604020202020204" pitchFamily="34" charset="0"/>
              </a:rPr>
              <a:t> </a:t>
            </a:r>
            <a:r>
              <a:rPr lang="en-US" sz="1200" kern="1200" dirty="0">
                <a:solidFill>
                  <a:prstClr val="black"/>
                </a:solidFill>
                <a:latin typeface="Arial" panose="020B0604020202020204" pitchFamily="34" charset="0"/>
                <a:ea typeface="+mn-ea"/>
                <a:cs typeface="Arial" panose="020B0604020202020204" pitchFamily="34" charset="0"/>
              </a:rPr>
              <a:t>Rapid delivery to the bloodstream</a:t>
            </a:r>
          </a:p>
          <a:p>
            <a:pPr marL="514350" lvl="1" indent="-171450" algn="l" defTabSz="514350">
              <a:lnSpc>
                <a:spcPct val="150000"/>
              </a:lnSpc>
              <a:spcBef>
                <a:spcPts val="375"/>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Effect lasts 2-3 hours</a:t>
            </a:r>
          </a:p>
          <a:p>
            <a:pPr marL="514350" lvl="1" indent="-171450" algn="l" defTabSz="514350">
              <a:lnSpc>
                <a:spcPct val="150000"/>
              </a:lnSpc>
              <a:spcBef>
                <a:spcPts val="375"/>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Bioavailability: 2-56%</a:t>
            </a:r>
            <a:r>
              <a:rPr lang="en-US" sz="1200" kern="1200" baseline="30000" dirty="0">
                <a:solidFill>
                  <a:prstClr val="black"/>
                </a:solidFill>
                <a:latin typeface="Arial" panose="020B0604020202020204" pitchFamily="34" charset="0"/>
                <a:ea typeface="+mn-ea"/>
                <a:cs typeface="Arial" panose="020B0604020202020204" pitchFamily="34" charset="0"/>
              </a:rPr>
              <a:t>x </a:t>
            </a:r>
            <a:r>
              <a:rPr lang="en-US" sz="1200" kern="1200" baseline="0" dirty="0">
                <a:solidFill>
                  <a:prstClr val="black"/>
                </a:solidFill>
                <a:latin typeface="Arial" panose="020B0604020202020204" pitchFamily="34" charset="0"/>
                <a:ea typeface="+mn-ea"/>
                <a:cs typeface="Arial" panose="020B0604020202020204" pitchFamily="34" charset="0"/>
              </a:rPr>
              <a:t>– High variability due to number, duration, spacing of puffs, hold time, inhalation volume. </a:t>
            </a:r>
            <a:endParaRPr lang="en-US" sz="1200" kern="1200" dirty="0">
              <a:solidFill>
                <a:prstClr val="black"/>
              </a:solidFill>
              <a:latin typeface="Arial" panose="020B0604020202020204" pitchFamily="34" charset="0"/>
              <a:ea typeface="+mn-ea"/>
              <a:cs typeface="Arial" panose="020B0604020202020204" pitchFamily="34" charset="0"/>
            </a:endParaRPr>
          </a:p>
          <a:p>
            <a:pPr marL="514350" lvl="1" indent="-171450" algn="l" defTabSz="514350">
              <a:lnSpc>
                <a:spcPct val="150000"/>
              </a:lnSpc>
              <a:spcBef>
                <a:spcPts val="375"/>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Releases &gt;100 highly carcinogenic compounds and over 2000 compounds in total</a:t>
            </a:r>
            <a:endParaRPr lang="en-US" sz="1200" kern="1200" baseline="30000" dirty="0">
              <a:solidFill>
                <a:schemeClr val="tx1"/>
              </a:solidFill>
              <a:latin typeface="Arial" panose="020B0604020202020204" pitchFamily="34" charset="0"/>
              <a:ea typeface="+mn-ea"/>
              <a:cs typeface="Arial" panose="020B0604020202020204" pitchFamily="34" charset="0"/>
            </a:endParaRPr>
          </a:p>
          <a:p>
            <a:endParaRPr lang="en-US" sz="1200" kern="1200" baseline="30000" dirty="0">
              <a:solidFill>
                <a:schemeClr val="tx1"/>
              </a:solidFill>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References </a:t>
            </a:r>
          </a:p>
          <a:p>
            <a:endParaRPr lang="en-US"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latin typeface="Arial" panose="020B0604020202020204" pitchFamily="34" charset="0"/>
                <a:ea typeface="+mn-ea"/>
                <a:cs typeface="Arial" panose="020B0604020202020204" pitchFamily="34" charset="0"/>
              </a:rPr>
              <a:t>Gaston, T., and Friedman, D. (2017). Pharmacology of cannabinoids in the treatment of epilepsy. </a:t>
            </a:r>
            <a:r>
              <a:rPr lang="en-US" sz="1200" i="1" kern="1200" baseline="0" dirty="0">
                <a:solidFill>
                  <a:schemeClr val="tx1"/>
                </a:solidFill>
                <a:latin typeface="Arial" panose="020B0604020202020204" pitchFamily="34" charset="0"/>
                <a:ea typeface="+mn-ea"/>
                <a:cs typeface="Arial" panose="020B0604020202020204" pitchFamily="34" charset="0"/>
              </a:rPr>
              <a:t>Epilepsy &amp; Behavior, 70, </a:t>
            </a:r>
            <a:r>
              <a:rPr lang="en-US" sz="1200" i="0" kern="1200" baseline="0" dirty="0">
                <a:solidFill>
                  <a:schemeClr val="tx1"/>
                </a:solidFill>
                <a:latin typeface="Arial" panose="020B0604020202020204" pitchFamily="34" charset="0"/>
                <a:ea typeface="+mn-ea"/>
                <a:cs typeface="Arial" panose="020B0604020202020204" pitchFamily="34" charset="0"/>
              </a:rPr>
              <a:t>313-318.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latin typeface="Arial" panose="020B0604020202020204" pitchFamily="34" charset="0"/>
              <a:ea typeface="+mn-ea"/>
              <a:cs typeface="Arial" panose="020B0604020202020204" pitchFamily="34" charset="0"/>
            </a:endParaRPr>
          </a:p>
          <a:p>
            <a:r>
              <a:rPr lang="en-US" sz="1200" kern="1200" baseline="0" dirty="0" err="1">
                <a:solidFill>
                  <a:schemeClr val="tx1"/>
                </a:solidFill>
                <a:latin typeface="Arial" panose="020B0604020202020204" pitchFamily="34" charset="0"/>
                <a:ea typeface="+mn-ea"/>
                <a:cs typeface="Arial" panose="020B0604020202020204" pitchFamily="34" charset="0"/>
              </a:rPr>
              <a:t>Huestis</a:t>
            </a:r>
            <a:r>
              <a:rPr lang="en-US" sz="1200" kern="1200" baseline="0" dirty="0">
                <a:solidFill>
                  <a:schemeClr val="tx1"/>
                </a:solidFill>
                <a:latin typeface="Arial" panose="020B0604020202020204" pitchFamily="34" charset="0"/>
                <a:ea typeface="+mn-ea"/>
                <a:cs typeface="Arial" panose="020B0604020202020204" pitchFamily="34" charset="0"/>
              </a:rPr>
              <a:t>, M. (2007). Human cannabinoid pharmacokinetics. </a:t>
            </a:r>
            <a:r>
              <a:rPr lang="en-US" sz="1200" i="1" kern="1200" baseline="0" dirty="0">
                <a:solidFill>
                  <a:schemeClr val="tx1"/>
                </a:solidFill>
                <a:latin typeface="Arial" panose="020B0604020202020204" pitchFamily="34" charset="0"/>
                <a:ea typeface="+mn-ea"/>
                <a:cs typeface="Arial" panose="020B0604020202020204" pitchFamily="34" charset="0"/>
              </a:rPr>
              <a:t>Chemistry &amp; Biodiversity, 4</a:t>
            </a:r>
            <a:r>
              <a:rPr lang="en-US" sz="1200" i="0" kern="1200" baseline="0" dirty="0">
                <a:solidFill>
                  <a:schemeClr val="tx1"/>
                </a:solidFill>
                <a:latin typeface="Arial" panose="020B0604020202020204" pitchFamily="34" charset="0"/>
                <a:ea typeface="+mn-ea"/>
                <a:cs typeface="Arial" panose="020B0604020202020204" pitchFamily="34" charset="0"/>
              </a:rPr>
              <a:t>(8), 1770-1804. </a:t>
            </a:r>
            <a:r>
              <a:rPr lang="en-US" sz="1200" i="0" kern="1200" baseline="0" dirty="0" err="1">
                <a:solidFill>
                  <a:schemeClr val="tx1"/>
                </a:solidFill>
                <a:latin typeface="Arial" panose="020B0604020202020204" pitchFamily="34" charset="0"/>
                <a:ea typeface="+mn-ea"/>
                <a:cs typeface="Arial" panose="020B0604020202020204" pitchFamily="34" charset="0"/>
              </a:rPr>
              <a:t>doi</a:t>
            </a:r>
            <a:r>
              <a:rPr lang="en-US" sz="1200" i="0" kern="1200" baseline="0" dirty="0">
                <a:solidFill>
                  <a:schemeClr val="tx1"/>
                </a:solidFill>
                <a:latin typeface="Arial" panose="020B0604020202020204" pitchFamily="34" charset="0"/>
                <a:ea typeface="+mn-ea"/>
                <a:cs typeface="Arial" panose="020B0604020202020204" pitchFamily="34" charset="0"/>
              </a:rPr>
              <a:t>: 10.1002/cbdv.200790152.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Images </a:t>
            </a:r>
          </a:p>
          <a:p>
            <a:endParaRPr lang="en-US" dirty="0">
              <a:latin typeface="Arial" panose="020B0604020202020204" pitchFamily="34" charset="0"/>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Top</a:t>
            </a:r>
            <a:r>
              <a:rPr lang="en-US" sz="1200" kern="1200" baseline="0" dirty="0">
                <a:solidFill>
                  <a:schemeClr val="tx1"/>
                </a:solidFill>
                <a:latin typeface="Arial" panose="020B0604020202020204" pitchFamily="34" charset="0"/>
                <a:ea typeface="+mn-ea"/>
                <a:cs typeface="Arial" panose="020B0604020202020204" pitchFamily="34" charset="0"/>
              </a:rPr>
              <a:t> Photo (Creative Commons License): https://en.wikipedia.org/wiki/Hash_oil </a:t>
            </a:r>
          </a:p>
          <a:p>
            <a:endParaRPr lang="en-US" sz="1200" kern="1200" baseline="0" dirty="0">
              <a:solidFill>
                <a:schemeClr val="tx1"/>
              </a:solidFill>
              <a:latin typeface="Arial" panose="020B0604020202020204" pitchFamily="34" charset="0"/>
              <a:ea typeface="+mn-ea"/>
              <a:cs typeface="Arial" panose="020B0604020202020204" pitchFamily="34" charset="0"/>
            </a:endParaRPr>
          </a:p>
          <a:p>
            <a:r>
              <a:rPr lang="en-US" sz="1200" kern="1200" baseline="0" dirty="0">
                <a:solidFill>
                  <a:schemeClr val="tx1"/>
                </a:solidFill>
                <a:latin typeface="Arial" panose="020B0604020202020204" pitchFamily="34" charset="0"/>
                <a:ea typeface="+mn-ea"/>
                <a:cs typeface="Arial" panose="020B0604020202020204" pitchFamily="34" charset="0"/>
              </a:rPr>
              <a:t>Bottom Photo (Creative Commons License): https://www.medicaljane.com/2014/04/02/x-tracted-implements-the-science-of-producing-quality-cannabis-concentrates/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25</a:t>
            </a:fld>
            <a:endParaRPr lang="en-US"/>
          </a:p>
        </p:txBody>
      </p:sp>
    </p:spTree>
    <p:extLst>
      <p:ext uri="{BB962C8B-B14F-4D97-AF65-F5344CB8AC3E}">
        <p14:creationId xmlns:p14="http://schemas.microsoft.com/office/powerpoint/2010/main" val="850456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Extra-hepatic tissues: small intestine, peripheral blood, bone marrow, and mast cells in decreasing concentrations, with the lowest concentrations in the brain, pancreas, gall bladder, kidney, skin, salivary glands, and testes.</a:t>
            </a:r>
          </a:p>
          <a:p>
            <a:endParaRPr lang="en-US" dirty="0"/>
          </a:p>
          <a:p>
            <a:r>
              <a:rPr lang="en-US" dirty="0"/>
              <a:t>Pharmacokinetics:</a:t>
            </a:r>
            <a:r>
              <a:rPr lang="en-US" baseline="0" dirty="0"/>
              <a:t> absorption, distribution, metabolism, and elimination of a drug</a:t>
            </a:r>
          </a:p>
          <a:p>
            <a:endParaRPr lang="en-US" baseline="0" dirty="0"/>
          </a:p>
          <a:p>
            <a:r>
              <a:rPr lang="en-US" baseline="0" dirty="0"/>
              <a:t>Reference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Huestis</a:t>
            </a:r>
            <a:r>
              <a:rPr lang="en-US" sz="1200" kern="1200" dirty="0">
                <a:solidFill>
                  <a:schemeClr val="tx1"/>
                </a:solidFill>
                <a:effectLst/>
                <a:latin typeface="+mn-lt"/>
                <a:ea typeface="+mn-ea"/>
                <a:cs typeface="+mn-cs"/>
              </a:rPr>
              <a:t>, M. (2007). Human cannabinoid pharmacokinetics. </a:t>
            </a:r>
            <a:r>
              <a:rPr lang="en-US" sz="1200" i="1" kern="1200" dirty="0">
                <a:solidFill>
                  <a:schemeClr val="tx1"/>
                </a:solidFill>
                <a:effectLst/>
                <a:latin typeface="+mn-lt"/>
                <a:ea typeface="+mn-ea"/>
                <a:cs typeface="+mn-cs"/>
              </a:rPr>
              <a:t>Chemistry &amp; Biodiversity, 4</a:t>
            </a:r>
            <a:r>
              <a:rPr lang="en-US" sz="1200" kern="1200" dirty="0">
                <a:solidFill>
                  <a:schemeClr val="tx1"/>
                </a:solidFill>
                <a:effectLst/>
                <a:latin typeface="+mn-lt"/>
                <a:ea typeface="+mn-ea"/>
                <a:cs typeface="+mn-cs"/>
              </a:rPr>
              <a:t>(8), 1770-1804.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10.1002/cbdv.200790152.</a:t>
            </a:r>
          </a:p>
          <a:p>
            <a:endParaRPr lang="en-US" baseline="0" dirty="0"/>
          </a:p>
          <a:p>
            <a:r>
              <a:rPr lang="en-US" baseline="0" dirty="0"/>
              <a:t>Image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a:t>
            </a:r>
            <a:r>
              <a:rPr lang="en-US" baseline="0" dirty="0"/>
              <a:t> (Creative Commons Insert): https://gl.wikipedia.org/wiki/Ficheiro:Digestive_system_simplified.svg</a:t>
            </a:r>
          </a:p>
          <a:p>
            <a:endParaRPr lang="en-US" dirty="0"/>
          </a:p>
          <a:p>
            <a:endParaRPr lang="en-US" dirty="0"/>
          </a:p>
        </p:txBody>
      </p:sp>
      <p:sp>
        <p:nvSpPr>
          <p:cNvPr id="4" name="Slide Number Placeholder 3"/>
          <p:cNvSpPr>
            <a:spLocks noGrp="1"/>
          </p:cNvSpPr>
          <p:nvPr>
            <p:ph type="sldNum" sz="quarter" idx="10"/>
          </p:nvPr>
        </p:nvSpPr>
        <p:spPr/>
        <p:txBody>
          <a:bodyPr/>
          <a:lstStyle/>
          <a:p>
            <a:fld id="{FF5E95F4-032D-4A7F-A7A8-491945E3D412}" type="slidenum">
              <a:rPr lang="en-US" smtClean="0"/>
              <a:t>26</a:t>
            </a:fld>
            <a:endParaRPr lang="en-US"/>
          </a:p>
        </p:txBody>
      </p:sp>
    </p:spTree>
    <p:extLst>
      <p:ext uri="{BB962C8B-B14F-4D97-AF65-F5344CB8AC3E}">
        <p14:creationId xmlns:p14="http://schemas.microsoft.com/office/powerpoint/2010/main" val="817743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Extra-hepatic tissues: small intestine, peripheral blood, bone marrow, and mast cells in decreasing concentrations, with the lowest concentrations in the brain, pancreas, gall bladder, kidney, skin, salivary glands, and testes.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Pharmacokinetics:</a:t>
            </a:r>
            <a:r>
              <a:rPr lang="en-US" baseline="0" dirty="0">
                <a:latin typeface="Arial" panose="020B0604020202020204" pitchFamily="34" charset="0"/>
                <a:cs typeface="Arial" panose="020B0604020202020204" pitchFamily="34" charset="0"/>
              </a:rPr>
              <a:t> absorption, distribution, metabolism, and elimination of a drug</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References</a:t>
            </a:r>
          </a:p>
          <a:p>
            <a:endParaRPr lang="en-US"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baseline="0" dirty="0">
                <a:latin typeface="Arial" panose="020B0604020202020204" pitchFamily="34" charset="0"/>
                <a:cs typeface="Arial" panose="020B0604020202020204" pitchFamily="34" charset="0"/>
              </a:rPr>
              <a:t>Gaston, T., and Friedman, D. (2017). Pharmacology of cannabinoids in the treatment of epilepsy. </a:t>
            </a:r>
            <a:r>
              <a:rPr lang="en-US" sz="1200" i="1" baseline="0" dirty="0">
                <a:latin typeface="Arial" panose="020B0604020202020204" pitchFamily="34" charset="0"/>
                <a:cs typeface="Arial" panose="020B0604020202020204" pitchFamily="34" charset="0"/>
              </a:rPr>
              <a:t>Epilepsy &amp; Behavior, 70, </a:t>
            </a:r>
            <a:r>
              <a:rPr lang="en-US" sz="1200" i="0" baseline="0" dirty="0">
                <a:latin typeface="Arial" panose="020B0604020202020204" pitchFamily="34" charset="0"/>
                <a:cs typeface="Arial" panose="020B0604020202020204" pitchFamily="34" charset="0"/>
              </a:rPr>
              <a:t>313-318.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baseline="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rial" panose="020B0604020202020204" pitchFamily="34" charset="0"/>
                <a:ea typeface="+mn-ea"/>
                <a:cs typeface="Arial" panose="020B0604020202020204" pitchFamily="34" charset="0"/>
              </a:rPr>
              <a:t>Huestis</a:t>
            </a:r>
            <a:r>
              <a:rPr lang="en-US" sz="1200" kern="1200" dirty="0">
                <a:solidFill>
                  <a:schemeClr val="tx1"/>
                </a:solidFill>
                <a:effectLst/>
                <a:latin typeface="Arial" panose="020B0604020202020204" pitchFamily="34" charset="0"/>
                <a:ea typeface="+mn-ea"/>
                <a:cs typeface="Arial" panose="020B0604020202020204" pitchFamily="34" charset="0"/>
              </a:rPr>
              <a:t>, M.(2007). Human cannabinoid pharmacokinetics. </a:t>
            </a:r>
            <a:r>
              <a:rPr lang="en-US" sz="1200" i="1" kern="1200" dirty="0">
                <a:solidFill>
                  <a:schemeClr val="tx1"/>
                </a:solidFill>
                <a:effectLst/>
                <a:latin typeface="Arial" panose="020B0604020202020204" pitchFamily="34" charset="0"/>
                <a:ea typeface="+mn-ea"/>
                <a:cs typeface="Arial" panose="020B0604020202020204" pitchFamily="34" charset="0"/>
              </a:rPr>
              <a:t>Chemistry &amp; Biodiversity, 4</a:t>
            </a:r>
            <a:r>
              <a:rPr lang="en-US" sz="1200" kern="1200" dirty="0">
                <a:solidFill>
                  <a:schemeClr val="tx1"/>
                </a:solidFill>
                <a:effectLst/>
                <a:latin typeface="Arial" panose="020B0604020202020204" pitchFamily="34" charset="0"/>
                <a:ea typeface="+mn-ea"/>
                <a:cs typeface="Arial" panose="020B0604020202020204" pitchFamily="34" charset="0"/>
              </a:rPr>
              <a:t>(8), 1770-1804. </a:t>
            </a:r>
            <a:r>
              <a:rPr lang="en-US" sz="1200" kern="1200" dirty="0" err="1">
                <a:solidFill>
                  <a:schemeClr val="tx1"/>
                </a:solidFill>
                <a:effectLst/>
                <a:latin typeface="Arial" panose="020B0604020202020204" pitchFamily="34" charset="0"/>
                <a:ea typeface="+mn-ea"/>
                <a:cs typeface="Arial" panose="020B0604020202020204" pitchFamily="34" charset="0"/>
              </a:rPr>
              <a:t>doi</a:t>
            </a:r>
            <a:r>
              <a:rPr lang="en-US" sz="1200" kern="1200" dirty="0">
                <a:solidFill>
                  <a:schemeClr val="tx1"/>
                </a:solidFill>
                <a:effectLst/>
                <a:latin typeface="Arial" panose="020B0604020202020204" pitchFamily="34" charset="0"/>
                <a:ea typeface="+mn-ea"/>
                <a:cs typeface="Arial" panose="020B0604020202020204" pitchFamily="34" charset="0"/>
              </a:rPr>
              <a:t>: 10.1002/cbdv.200790152.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Image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Photo</a:t>
            </a:r>
            <a:r>
              <a:rPr lang="en-US" baseline="0" dirty="0">
                <a:latin typeface="Arial" panose="020B0604020202020204" pitchFamily="34" charset="0"/>
                <a:cs typeface="Arial" panose="020B0604020202020204" pitchFamily="34" charset="0"/>
              </a:rPr>
              <a:t> (Creative Commons Insert): http://fatimaisit.wikispaces.com/pancreas+and+liver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27</a:t>
            </a:fld>
            <a:endParaRPr lang="en-US"/>
          </a:p>
        </p:txBody>
      </p:sp>
    </p:spTree>
    <p:extLst>
      <p:ext uri="{BB962C8B-B14F-4D97-AF65-F5344CB8AC3E}">
        <p14:creationId xmlns:p14="http://schemas.microsoft.com/office/powerpoint/2010/main" val="3332463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Arial" panose="020B0604020202020204" pitchFamily="34" charset="0"/>
              </a:rPr>
              <a:t>Excretion and Elimination</a:t>
            </a:r>
            <a:r>
              <a:rPr lang="en-US" sz="1200" kern="1200" baseline="0" dirty="0">
                <a:solidFill>
                  <a:schemeClr val="tx1"/>
                </a:solidFill>
                <a:latin typeface="Arial" panose="020B0604020202020204" pitchFamily="34" charset="0"/>
                <a:ea typeface="+mn-ea"/>
                <a:cs typeface="Arial" panose="020B0604020202020204" pitchFamily="34" charset="0"/>
              </a:rPr>
              <a:t> varies by the marijuana component:</a:t>
            </a:r>
          </a:p>
          <a:p>
            <a:endParaRPr lang="en-US" sz="1200" kern="1200" baseline="0" dirty="0">
              <a:solidFill>
                <a:schemeClr val="tx1"/>
              </a:solidFill>
              <a:latin typeface="Arial" panose="020B0604020202020204" pitchFamily="34" charset="0"/>
              <a:ea typeface="+mn-ea"/>
              <a:cs typeface="Arial" panose="020B0604020202020204" pitchFamily="34" charset="0"/>
            </a:endParaRPr>
          </a:p>
          <a:p>
            <a:pPr marL="171450" lvl="0" indent="-171450"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Excretion/Elimination varies</a:t>
            </a:r>
            <a:r>
              <a:rPr lang="en-US" sz="1200" kern="1200" baseline="0" dirty="0">
                <a:solidFill>
                  <a:prstClr val="black"/>
                </a:solidFill>
                <a:latin typeface="Arial" panose="020B0604020202020204" pitchFamily="34" charset="0"/>
                <a:ea typeface="+mn-ea"/>
                <a:cs typeface="Arial" panose="020B0604020202020204" pitchFamily="34" charset="0"/>
              </a:rPr>
              <a:t> by marijuana component</a:t>
            </a:r>
          </a:p>
          <a:p>
            <a:pPr marL="171450" lvl="0" indent="-171450" defTabSz="685800">
              <a:buFont typeface="Arial" panose="020B0604020202020204" pitchFamily="34" charset="0"/>
              <a:buChar char="•"/>
            </a:pPr>
            <a:endParaRPr lang="en-US" sz="1200" kern="1200" baseline="0" dirty="0">
              <a:solidFill>
                <a:prstClr val="black"/>
              </a:solidFill>
              <a:latin typeface="Arial" panose="020B0604020202020204" pitchFamily="34" charset="0"/>
              <a:ea typeface="+mn-ea"/>
              <a:cs typeface="Arial" panose="020B0604020202020204" pitchFamily="34" charset="0"/>
            </a:endParaRPr>
          </a:p>
          <a:p>
            <a:pPr marL="171450" lvl="0" indent="-171450" defTabSz="685800">
              <a:buFont typeface="Arial" panose="020B0604020202020204" pitchFamily="34" charset="0"/>
              <a:buChar char="•"/>
            </a:pPr>
            <a:r>
              <a:rPr lang="en-US" sz="1200" kern="1200" baseline="0" dirty="0">
                <a:solidFill>
                  <a:prstClr val="black"/>
                </a:solidFill>
                <a:latin typeface="Arial" panose="020B0604020202020204" pitchFamily="34" charset="0"/>
                <a:ea typeface="+mn-ea"/>
                <a:cs typeface="Arial" panose="020B0604020202020204" pitchFamily="34" charset="0"/>
              </a:rPr>
              <a:t>THC</a:t>
            </a:r>
            <a:endParaRPr lang="en-US" sz="1200" kern="1200" dirty="0">
              <a:solidFill>
                <a:prstClr val="black"/>
              </a:solidFill>
              <a:latin typeface="Arial" panose="020B0604020202020204" pitchFamily="34" charset="0"/>
              <a:ea typeface="+mn-ea"/>
              <a:cs typeface="Arial" panose="020B0604020202020204" pitchFamily="34" charset="0"/>
            </a:endParaRP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Feces (65% of metabolites)</a:t>
            </a:r>
            <a:r>
              <a:rPr lang="en-US" sz="1200" kern="1200" baseline="30000" dirty="0">
                <a:solidFill>
                  <a:prstClr val="black"/>
                </a:solidFill>
                <a:latin typeface="Arial" panose="020B0604020202020204" pitchFamily="34" charset="0"/>
                <a:ea typeface="+mn-ea"/>
                <a:cs typeface="Arial" panose="020B0604020202020204" pitchFamily="34" charset="0"/>
              </a:rPr>
              <a:t>x</a:t>
            </a:r>
            <a:endParaRPr lang="en-US" sz="1200" kern="1200" dirty="0">
              <a:solidFill>
                <a:prstClr val="black"/>
              </a:solidFill>
              <a:latin typeface="Arial" panose="020B0604020202020204" pitchFamily="34" charset="0"/>
              <a:ea typeface="+mn-ea"/>
              <a:cs typeface="Arial" panose="020B0604020202020204" pitchFamily="34" charset="0"/>
            </a:endParaRP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Urine (25% of metabolites)</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Half-life</a:t>
            </a:r>
            <a:r>
              <a:rPr lang="en-US" sz="1200" kern="1200" baseline="0" dirty="0">
                <a:solidFill>
                  <a:prstClr val="black"/>
                </a:solidFill>
                <a:latin typeface="Arial" panose="020B0604020202020204" pitchFamily="34" charset="0"/>
                <a:ea typeface="+mn-ea"/>
                <a:cs typeface="Arial" panose="020B0604020202020204" pitchFamily="34" charset="0"/>
              </a:rPr>
              <a:t> is around 25-36 hours</a:t>
            </a:r>
          </a:p>
          <a:p>
            <a:pPr marL="57150" lvl="0" indent="-171450" algn="l" defTabSz="685800">
              <a:buFont typeface="Arial" panose="020B0604020202020204" pitchFamily="34" charset="0"/>
              <a:buChar char="•"/>
            </a:pPr>
            <a:r>
              <a:rPr lang="en-US" sz="1200" kern="1200" baseline="0" dirty="0">
                <a:solidFill>
                  <a:prstClr val="black"/>
                </a:solidFill>
                <a:latin typeface="Arial" panose="020B0604020202020204" pitchFamily="34" charset="0"/>
                <a:ea typeface="+mn-ea"/>
                <a:cs typeface="Arial" panose="020B0604020202020204" pitchFamily="34" charset="0"/>
              </a:rPr>
              <a:t>CBD</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Feces (primarily)</a:t>
            </a:r>
            <a:r>
              <a:rPr lang="en-US" sz="1200" kern="1200" baseline="30000" dirty="0">
                <a:solidFill>
                  <a:prstClr val="black"/>
                </a:solidFill>
                <a:latin typeface="Arial" panose="020B0604020202020204" pitchFamily="34" charset="0"/>
                <a:ea typeface="+mn-ea"/>
                <a:cs typeface="Arial" panose="020B0604020202020204" pitchFamily="34" charset="0"/>
              </a:rPr>
              <a:t>x</a:t>
            </a:r>
            <a:endParaRPr lang="en-US" sz="1200" kern="1200" dirty="0">
              <a:solidFill>
                <a:prstClr val="black"/>
              </a:solidFill>
              <a:latin typeface="Arial" panose="020B0604020202020204" pitchFamily="34" charset="0"/>
              <a:ea typeface="+mn-ea"/>
              <a:cs typeface="Arial" panose="020B0604020202020204" pitchFamily="34" charset="0"/>
            </a:endParaRP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Urine (small amount of metabolites in urine)</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Half-life</a:t>
            </a:r>
            <a:r>
              <a:rPr lang="en-US" sz="1200" kern="1200" baseline="0" dirty="0">
                <a:solidFill>
                  <a:prstClr val="black"/>
                </a:solidFill>
                <a:latin typeface="Arial" panose="020B0604020202020204" pitchFamily="34" charset="0"/>
                <a:ea typeface="+mn-ea"/>
                <a:cs typeface="Arial" panose="020B0604020202020204" pitchFamily="34" charset="0"/>
              </a:rPr>
              <a:t> is around 18-32 hours</a:t>
            </a:r>
          </a:p>
          <a:p>
            <a:pPr marL="57150" lvl="0" indent="-171450" algn="l" defTabSz="685800">
              <a:buFont typeface="Arial" panose="020B0604020202020204" pitchFamily="34" charset="0"/>
              <a:buChar char="•"/>
            </a:pPr>
            <a:endParaRPr lang="en-US" sz="1200" kern="1200" baseline="0" dirty="0">
              <a:solidFill>
                <a:prstClr val="black"/>
              </a:solidFill>
              <a:latin typeface="Arial" panose="020B0604020202020204" pitchFamily="34" charset="0"/>
              <a:ea typeface="+mn-ea"/>
              <a:cs typeface="Arial" panose="020B0604020202020204" pitchFamily="34" charset="0"/>
            </a:endParaRP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Sweat</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Oral fluid (e.g., Saliva)</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Hair</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References</a:t>
            </a:r>
          </a:p>
          <a:p>
            <a:endParaRPr lang="en-US"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i="0" kern="1200" baseline="30000" dirty="0">
                <a:solidFill>
                  <a:schemeClr val="tx1"/>
                </a:solidFill>
                <a:latin typeface="Arial" panose="020B0604020202020204" pitchFamily="34" charset="0"/>
                <a:ea typeface="+mn-ea"/>
                <a:cs typeface="Arial" panose="020B0604020202020204" pitchFamily="34" charset="0"/>
              </a:rPr>
              <a:t>28</a:t>
            </a:r>
            <a:r>
              <a:rPr lang="en-US" sz="1200" i="0" kern="1200" baseline="0" dirty="0">
                <a:solidFill>
                  <a:schemeClr val="tx1"/>
                </a:solidFill>
                <a:latin typeface="Arial" panose="020B0604020202020204" pitchFamily="34" charset="0"/>
                <a:ea typeface="+mn-ea"/>
                <a:cs typeface="Arial" panose="020B0604020202020204" pitchFamily="34" charset="0"/>
              </a:rPr>
              <a:t>Gaston, T., and Friedman, D. (2017). Pharmacology of cannabinoids in the treatment of epilepsy. </a:t>
            </a:r>
            <a:r>
              <a:rPr lang="en-US" sz="1200" i="1" kern="1200" baseline="0" dirty="0">
                <a:solidFill>
                  <a:schemeClr val="tx1"/>
                </a:solidFill>
                <a:latin typeface="Arial" panose="020B0604020202020204" pitchFamily="34" charset="0"/>
                <a:ea typeface="+mn-ea"/>
                <a:cs typeface="Arial" panose="020B0604020202020204" pitchFamily="34" charset="0"/>
              </a:rPr>
              <a:t>Epilepsy &amp; Behavior, 70, </a:t>
            </a:r>
            <a:r>
              <a:rPr lang="en-US" sz="1200" i="0" kern="1200" baseline="0" dirty="0">
                <a:solidFill>
                  <a:schemeClr val="tx1"/>
                </a:solidFill>
                <a:latin typeface="Arial" panose="020B0604020202020204" pitchFamily="34" charset="0"/>
                <a:ea typeface="+mn-ea"/>
                <a:cs typeface="Arial" panose="020B0604020202020204" pitchFamily="34" charset="0"/>
              </a:rPr>
              <a:t>313-318. </a:t>
            </a:r>
          </a:p>
          <a:p>
            <a:pPr marL="0" marR="0" lvl="0" indent="0" algn="l" defTabSz="457200" rtl="0" eaLnBrk="1" fontAlgn="auto" latinLnBrk="0" hangingPunct="1">
              <a:buClrTx/>
              <a:buSzTx/>
              <a:buFontTx/>
              <a:buNone/>
              <a:tabLst/>
              <a:defRPr/>
            </a:pPr>
            <a:endParaRPr lang="en-US" sz="1200" i="0"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kern="1200" baseline="30000" dirty="0">
                <a:solidFill>
                  <a:prstClr val="black"/>
                </a:solidFill>
                <a:latin typeface="Arial" panose="020B0604020202020204" pitchFamily="34" charset="0"/>
                <a:ea typeface="+mn-ea"/>
                <a:cs typeface="Arial" panose="020B0604020202020204" pitchFamily="34" charset="0"/>
              </a:rPr>
              <a:t>29</a:t>
            </a:r>
            <a:r>
              <a:rPr lang="en-US" sz="1200" kern="1200" baseline="0" dirty="0">
                <a:solidFill>
                  <a:prstClr val="black"/>
                </a:solidFill>
                <a:latin typeface="Arial" panose="020B0604020202020204" pitchFamily="34" charset="0"/>
                <a:ea typeface="+mn-ea"/>
                <a:cs typeface="Arial" panose="020B0604020202020204" pitchFamily="34" charset="0"/>
              </a:rPr>
              <a:t>Musshoff, F., &amp; </a:t>
            </a:r>
            <a:r>
              <a:rPr lang="en-US" sz="1200" kern="1200" baseline="0" dirty="0" err="1">
                <a:solidFill>
                  <a:prstClr val="black"/>
                </a:solidFill>
                <a:latin typeface="Arial" panose="020B0604020202020204" pitchFamily="34" charset="0"/>
                <a:ea typeface="+mn-ea"/>
                <a:cs typeface="Arial" panose="020B0604020202020204" pitchFamily="34" charset="0"/>
              </a:rPr>
              <a:t>Madea</a:t>
            </a:r>
            <a:r>
              <a:rPr lang="en-US" sz="1200" kern="1200" baseline="0" dirty="0">
                <a:solidFill>
                  <a:prstClr val="black"/>
                </a:solidFill>
                <a:latin typeface="Arial" panose="020B0604020202020204" pitchFamily="34" charset="0"/>
                <a:ea typeface="+mn-ea"/>
                <a:cs typeface="Arial" panose="020B0604020202020204" pitchFamily="34" charset="0"/>
              </a:rPr>
              <a:t>, B. (2006). Review of biologic matrices (Urine, blood, hair) as indicators of recent or ongoing cannabis use. </a:t>
            </a:r>
            <a:r>
              <a:rPr lang="en-US" sz="1200" i="1" kern="1200" baseline="0" dirty="0">
                <a:solidFill>
                  <a:prstClr val="black"/>
                </a:solidFill>
                <a:latin typeface="Arial" panose="020B0604020202020204" pitchFamily="34" charset="0"/>
                <a:ea typeface="+mn-ea"/>
                <a:cs typeface="Arial" panose="020B0604020202020204" pitchFamily="34" charset="0"/>
              </a:rPr>
              <a:t>Therapeutic Drug Monitoring, 28</a:t>
            </a:r>
            <a:r>
              <a:rPr lang="en-US" sz="1200" i="0" kern="1200" baseline="0" dirty="0">
                <a:solidFill>
                  <a:prstClr val="black"/>
                </a:solidFill>
                <a:latin typeface="Arial" panose="020B0604020202020204" pitchFamily="34" charset="0"/>
                <a:ea typeface="+mn-ea"/>
                <a:cs typeface="Arial" panose="020B0604020202020204" pitchFamily="34" charset="0"/>
              </a:rPr>
              <a:t>(2)</a:t>
            </a:r>
            <a:r>
              <a:rPr lang="en-US" sz="1200" i="1" kern="1200" baseline="0" dirty="0">
                <a:solidFill>
                  <a:prstClr val="black"/>
                </a:solidFill>
                <a:latin typeface="Arial" panose="020B0604020202020204" pitchFamily="34" charset="0"/>
                <a:ea typeface="+mn-ea"/>
                <a:cs typeface="Arial" panose="020B0604020202020204" pitchFamily="34" charset="0"/>
              </a:rPr>
              <a:t>, </a:t>
            </a:r>
            <a:r>
              <a:rPr lang="en-US" sz="1200" i="0" kern="1200" baseline="0" dirty="0">
                <a:solidFill>
                  <a:prstClr val="black"/>
                </a:solidFill>
                <a:latin typeface="Arial" panose="020B0604020202020204" pitchFamily="34" charset="0"/>
                <a:ea typeface="+mn-ea"/>
                <a:cs typeface="Arial" panose="020B0604020202020204" pitchFamily="34" charset="0"/>
              </a:rPr>
              <a:t>155-163.</a:t>
            </a:r>
          </a:p>
          <a:p>
            <a:pPr marL="0" marR="0" lvl="0" indent="0" algn="l" defTabSz="457200" rtl="0" eaLnBrk="1" fontAlgn="auto" latinLnBrk="0" hangingPunct="1">
              <a:buClrTx/>
              <a:buSzTx/>
              <a:buFontTx/>
              <a:buNone/>
              <a:tabLst/>
              <a:defRPr/>
            </a:pPr>
            <a:endParaRPr lang="en-US" sz="1200" kern="1200" baseline="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kern="1200" baseline="30000" dirty="0">
                <a:solidFill>
                  <a:prstClr val="black"/>
                </a:solidFill>
                <a:latin typeface="Arial" panose="020B0604020202020204" pitchFamily="34" charset="0"/>
                <a:ea typeface="+mn-ea"/>
                <a:cs typeface="Arial" panose="020B0604020202020204" pitchFamily="34" charset="0"/>
              </a:rPr>
              <a:t>30</a:t>
            </a:r>
            <a:r>
              <a:rPr lang="en-US" sz="1200" kern="1200" baseline="0" dirty="0">
                <a:solidFill>
                  <a:prstClr val="black"/>
                </a:solidFill>
                <a:latin typeface="Arial" panose="020B0604020202020204" pitchFamily="34" charset="0"/>
                <a:ea typeface="+mn-ea"/>
                <a:cs typeface="Arial" panose="020B0604020202020204" pitchFamily="34" charset="0"/>
              </a:rPr>
              <a:t>Kintz, P., </a:t>
            </a:r>
            <a:r>
              <a:rPr lang="en-US" sz="1200" kern="1200" baseline="0" dirty="0" err="1">
                <a:solidFill>
                  <a:prstClr val="black"/>
                </a:solidFill>
                <a:latin typeface="Arial" panose="020B0604020202020204" pitchFamily="34" charset="0"/>
                <a:ea typeface="+mn-ea"/>
                <a:cs typeface="Arial" panose="020B0604020202020204" pitchFamily="34" charset="0"/>
              </a:rPr>
              <a:t>Cirimele</a:t>
            </a:r>
            <a:r>
              <a:rPr lang="en-US" sz="1200" kern="1200" baseline="0" dirty="0">
                <a:solidFill>
                  <a:prstClr val="black"/>
                </a:solidFill>
                <a:latin typeface="Arial" panose="020B0604020202020204" pitchFamily="34" charset="0"/>
                <a:ea typeface="+mn-ea"/>
                <a:cs typeface="Arial" panose="020B0604020202020204" pitchFamily="34" charset="0"/>
              </a:rPr>
              <a:t>, V., &amp; Ludes, B. (2000). Detection of cannabis in oral fluid (saliva) and forehead wipes (sweat) from impaired drivers. </a:t>
            </a:r>
            <a:r>
              <a:rPr lang="en-US" sz="1200" i="1" kern="1200" baseline="0" dirty="0">
                <a:solidFill>
                  <a:prstClr val="black"/>
                </a:solidFill>
                <a:latin typeface="Arial" panose="020B0604020202020204" pitchFamily="34" charset="0"/>
                <a:ea typeface="+mn-ea"/>
                <a:cs typeface="Arial" panose="020B0604020202020204" pitchFamily="34" charset="0"/>
              </a:rPr>
              <a:t>Journal of Analytical Toxicology, 24, 557-561</a:t>
            </a:r>
          </a:p>
          <a:p>
            <a:pPr marL="0" marR="0" lvl="0" indent="0" algn="l" defTabSz="457200" rtl="0" eaLnBrk="1" fontAlgn="auto" latinLnBrk="0" hangingPunct="1">
              <a:buClrTx/>
              <a:buSzTx/>
              <a:buFontTx/>
              <a:buNone/>
              <a:tabLst/>
              <a:defRPr/>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kern="1200" baseline="30000" dirty="0">
                <a:solidFill>
                  <a:prstClr val="black"/>
                </a:solidFill>
                <a:latin typeface="Arial" panose="020B0604020202020204" pitchFamily="34" charset="0"/>
                <a:ea typeface="+mn-ea"/>
                <a:cs typeface="Arial" panose="020B0604020202020204" pitchFamily="34" charset="0"/>
              </a:rPr>
              <a:t>31</a:t>
            </a:r>
            <a:r>
              <a:rPr lang="en-US" sz="1200" kern="1200" baseline="0" dirty="0">
                <a:solidFill>
                  <a:prstClr val="black"/>
                </a:solidFill>
                <a:latin typeface="Arial" panose="020B0604020202020204" pitchFamily="34" charset="0"/>
                <a:ea typeface="+mn-ea"/>
                <a:cs typeface="Arial" panose="020B0604020202020204" pitchFamily="34" charset="0"/>
              </a:rPr>
              <a:t>Kintz, P., </a:t>
            </a:r>
            <a:r>
              <a:rPr lang="en-US" sz="1200" kern="1200" baseline="0" dirty="0" err="1">
                <a:solidFill>
                  <a:prstClr val="black"/>
                </a:solidFill>
                <a:latin typeface="Arial" panose="020B0604020202020204" pitchFamily="34" charset="0"/>
                <a:ea typeface="+mn-ea"/>
                <a:cs typeface="Arial" panose="020B0604020202020204" pitchFamily="34" charset="0"/>
              </a:rPr>
              <a:t>Cirimele</a:t>
            </a:r>
            <a:r>
              <a:rPr lang="en-US" sz="1200" kern="1200" baseline="0" dirty="0">
                <a:solidFill>
                  <a:prstClr val="black"/>
                </a:solidFill>
                <a:latin typeface="Arial" panose="020B0604020202020204" pitchFamily="34" charset="0"/>
                <a:ea typeface="+mn-ea"/>
                <a:cs typeface="Arial" panose="020B0604020202020204" pitchFamily="34" charset="0"/>
              </a:rPr>
              <a:t>, V., &amp; Ludes, B. (2000). Detection of cannabis in oral fluid (saliva) and forehead wipes (sweat) from impaired drivers. </a:t>
            </a:r>
            <a:r>
              <a:rPr lang="en-US" sz="1200" i="1" kern="1200" baseline="0" dirty="0">
                <a:solidFill>
                  <a:prstClr val="black"/>
                </a:solidFill>
                <a:latin typeface="Arial" panose="020B0604020202020204" pitchFamily="34" charset="0"/>
                <a:ea typeface="+mn-ea"/>
                <a:cs typeface="Arial" panose="020B0604020202020204" pitchFamily="34" charset="0"/>
              </a:rPr>
              <a:t>Journal of Analytical Toxicology, 24, 557-561</a:t>
            </a:r>
          </a:p>
          <a:p>
            <a:pPr marL="0" marR="0" lvl="0" indent="0" algn="l" defTabSz="457200" rtl="0" eaLnBrk="1" fontAlgn="auto" latinLnBrk="0" hangingPunct="1">
              <a:buClrTx/>
              <a:buSzTx/>
              <a:buFontTx/>
              <a:buNone/>
              <a:tabLst/>
              <a:defRPr/>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kern="1200" baseline="30000" dirty="0">
                <a:solidFill>
                  <a:prstClr val="black"/>
                </a:solidFill>
                <a:latin typeface="Arial" panose="020B0604020202020204" pitchFamily="34" charset="0"/>
                <a:ea typeface="+mn-ea"/>
                <a:cs typeface="Arial" panose="020B0604020202020204" pitchFamily="34" charset="0"/>
              </a:rPr>
              <a:t>32</a:t>
            </a:r>
            <a:r>
              <a:rPr lang="en-US" sz="1200" kern="1200" baseline="0" dirty="0">
                <a:solidFill>
                  <a:prstClr val="black"/>
                </a:solidFill>
                <a:latin typeface="Arial" panose="020B0604020202020204" pitchFamily="34" charset="0"/>
                <a:ea typeface="+mn-ea"/>
                <a:cs typeface="Arial" panose="020B0604020202020204" pitchFamily="34" charset="0"/>
              </a:rPr>
              <a:t>Musshoff, F., &amp; </a:t>
            </a:r>
            <a:r>
              <a:rPr lang="en-US" sz="1200" kern="1200" baseline="0" dirty="0" err="1">
                <a:solidFill>
                  <a:prstClr val="black"/>
                </a:solidFill>
                <a:latin typeface="Arial" panose="020B0604020202020204" pitchFamily="34" charset="0"/>
                <a:ea typeface="+mn-ea"/>
                <a:cs typeface="Arial" panose="020B0604020202020204" pitchFamily="34" charset="0"/>
              </a:rPr>
              <a:t>Madea</a:t>
            </a:r>
            <a:r>
              <a:rPr lang="en-US" sz="1200" kern="1200" baseline="0" dirty="0">
                <a:solidFill>
                  <a:prstClr val="black"/>
                </a:solidFill>
                <a:latin typeface="Arial" panose="020B0604020202020204" pitchFamily="34" charset="0"/>
                <a:ea typeface="+mn-ea"/>
                <a:cs typeface="Arial" panose="020B0604020202020204" pitchFamily="34" charset="0"/>
              </a:rPr>
              <a:t>, B. (2006). Review of biologic matrices (Urine, blood, hair) as indicators of recent or ongoing cannabis use. </a:t>
            </a:r>
            <a:r>
              <a:rPr lang="en-US" sz="1200" i="1" kern="1200" baseline="0" dirty="0">
                <a:solidFill>
                  <a:prstClr val="black"/>
                </a:solidFill>
                <a:latin typeface="Arial" panose="020B0604020202020204" pitchFamily="34" charset="0"/>
                <a:ea typeface="+mn-ea"/>
                <a:cs typeface="Arial" panose="020B0604020202020204" pitchFamily="34" charset="0"/>
              </a:rPr>
              <a:t>Therapeutic Drug Monitoring, 28</a:t>
            </a:r>
            <a:r>
              <a:rPr lang="en-US" sz="1200" i="0" kern="1200" baseline="0" dirty="0">
                <a:solidFill>
                  <a:prstClr val="black"/>
                </a:solidFill>
                <a:latin typeface="Arial" panose="020B0604020202020204" pitchFamily="34" charset="0"/>
                <a:ea typeface="+mn-ea"/>
                <a:cs typeface="Arial" panose="020B0604020202020204" pitchFamily="34" charset="0"/>
              </a:rPr>
              <a:t>(2)</a:t>
            </a:r>
            <a:r>
              <a:rPr lang="en-US" sz="1200" i="1" kern="1200" baseline="0" dirty="0">
                <a:solidFill>
                  <a:prstClr val="black"/>
                </a:solidFill>
                <a:latin typeface="Arial" panose="020B0604020202020204" pitchFamily="34" charset="0"/>
                <a:ea typeface="+mn-ea"/>
                <a:cs typeface="Arial" panose="020B0604020202020204" pitchFamily="34" charset="0"/>
              </a:rPr>
              <a:t>, </a:t>
            </a:r>
            <a:r>
              <a:rPr lang="en-US" sz="1200" i="0" kern="1200" baseline="0" dirty="0">
                <a:solidFill>
                  <a:prstClr val="black"/>
                </a:solidFill>
                <a:latin typeface="Arial" panose="020B0604020202020204" pitchFamily="34" charset="0"/>
                <a:ea typeface="+mn-ea"/>
                <a:cs typeface="Arial" panose="020B0604020202020204" pitchFamily="34" charset="0"/>
              </a:rPr>
              <a:t>155-163.</a:t>
            </a:r>
          </a:p>
          <a:p>
            <a:pPr marL="0" marR="0" lvl="0" indent="0" algn="l" defTabSz="457200" rtl="0" eaLnBrk="1" fontAlgn="auto" latinLnBrk="0" hangingPunct="1">
              <a:buClrTx/>
              <a:buSzTx/>
              <a:buFontTx/>
              <a:buNone/>
              <a:tabLst/>
              <a:defRPr/>
            </a:pPr>
            <a:endParaRPr lang="en-US" sz="1200" i="0" kern="1200" baseline="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i="0" kern="1200" baseline="0" dirty="0">
                <a:solidFill>
                  <a:prstClr val="black"/>
                </a:solidFill>
                <a:latin typeface="Arial" panose="020B0604020202020204" pitchFamily="34" charset="0"/>
                <a:ea typeface="+mn-ea"/>
                <a:cs typeface="Arial" panose="020B0604020202020204" pitchFamily="34" charset="0"/>
              </a:rPr>
              <a:t>Image </a:t>
            </a:r>
          </a:p>
          <a:p>
            <a:pPr marL="0" marR="0" lvl="0" indent="0" algn="l" defTabSz="457200" rtl="0" eaLnBrk="1" fontAlgn="auto" latinLnBrk="0" hangingPunct="1">
              <a:buClrTx/>
              <a:buSzTx/>
              <a:buFontTx/>
              <a:buNone/>
              <a:tabLst/>
              <a:defRPr/>
            </a:pPr>
            <a:endParaRPr lang="en-US" sz="1200" i="0" kern="1200" baseline="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Photo</a:t>
            </a:r>
            <a:r>
              <a:rPr lang="en-US" sz="1200" kern="1200" baseline="0" dirty="0">
                <a:solidFill>
                  <a:schemeClr val="tx1"/>
                </a:solidFill>
                <a:latin typeface="Arial" panose="020B0604020202020204" pitchFamily="34" charset="0"/>
                <a:ea typeface="+mn-ea"/>
                <a:cs typeface="Arial" panose="020B0604020202020204" pitchFamily="34" charset="0"/>
              </a:rPr>
              <a:t> (Creative Commons Insert): https://www.flickr.com/photos/mitopencourseware/3971218827/</a:t>
            </a:r>
          </a:p>
          <a:p>
            <a:pPr marL="0" marR="0" lvl="0" indent="0" algn="l" defTabSz="457200" rtl="0" eaLnBrk="1" fontAlgn="auto" latinLnBrk="0" hangingPunct="1">
              <a:buClrTx/>
              <a:buSzTx/>
              <a:buFontTx/>
              <a:buNone/>
              <a:tabLst/>
              <a:defRPr/>
            </a:pPr>
            <a:endParaRPr lang="en-US" sz="1200" kern="1200" baseline="0" dirty="0">
              <a:solidFill>
                <a:prstClr val="black"/>
              </a:solidFill>
              <a:latin typeface="Arial" panose="020B0604020202020204" pitchFamily="34" charset="0"/>
              <a:ea typeface="+mn-ea"/>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28</a:t>
            </a:fld>
            <a:endParaRPr lang="en-US"/>
          </a:p>
        </p:txBody>
      </p:sp>
    </p:spTree>
    <p:extLst>
      <p:ext uri="{BB962C8B-B14F-4D97-AF65-F5344CB8AC3E}">
        <p14:creationId xmlns:p14="http://schemas.microsoft.com/office/powerpoint/2010/main" val="4010425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Extra-hepatic tissues: Gallbladder, Pancreas, Intestine/duodenum</a:t>
            </a:r>
            <a:endParaRPr lang="en-US" dirty="0"/>
          </a:p>
          <a:p>
            <a:endParaRPr lang="en-US" dirty="0"/>
          </a:p>
          <a:p>
            <a:r>
              <a:rPr lang="en-US" dirty="0"/>
              <a:t>Note that </a:t>
            </a:r>
            <a:r>
              <a:rPr lang="en-US" dirty="0" err="1"/>
              <a:t>Inaba</a:t>
            </a:r>
            <a:r>
              <a:rPr lang="en-US" dirty="0"/>
              <a:t> &amp; Cohen state that THC</a:t>
            </a:r>
            <a:r>
              <a:rPr lang="en-US" baseline="0" dirty="0"/>
              <a:t> may be in the body of the chronic user for up to 3 months – with residual amounts continuing to disrupt physical, mental, and emotional functions (p. 6.39)</a:t>
            </a:r>
          </a:p>
          <a:p>
            <a:endParaRPr lang="en-US" baseline="0" dirty="0"/>
          </a:p>
          <a:p>
            <a:r>
              <a:rPr lang="en-US" baseline="0" dirty="0"/>
              <a:t>References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30000" dirty="0"/>
              <a:t>33</a:t>
            </a:r>
            <a:r>
              <a:rPr lang="en-US" sz="1200" baseline="0" dirty="0"/>
              <a:t>Koob, G., and Le </a:t>
            </a:r>
            <a:r>
              <a:rPr lang="en-US" sz="1200" baseline="0" dirty="0" err="1"/>
              <a:t>Moal</a:t>
            </a:r>
            <a:r>
              <a:rPr lang="en-US" sz="1200" baseline="0" dirty="0"/>
              <a:t>, M. (2006). </a:t>
            </a:r>
            <a:r>
              <a:rPr lang="en-US" sz="1200" i="1" baseline="0" dirty="0"/>
              <a:t>Neurobiology of addiction </a:t>
            </a:r>
            <a:r>
              <a:rPr lang="en-US" sz="1200" i="0" baseline="0" dirty="0"/>
              <a:t>(Chapter 7). Boston, MA: Elsevier Inc. ISBN-13: 978-0-12-419239-3.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30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30000" dirty="0"/>
              <a:t>33</a:t>
            </a:r>
            <a:r>
              <a:rPr lang="en-US" sz="1200" baseline="0" dirty="0"/>
              <a:t>Koob, G., and Le </a:t>
            </a:r>
            <a:r>
              <a:rPr lang="en-US" sz="1200" baseline="0" dirty="0" err="1"/>
              <a:t>Moal</a:t>
            </a:r>
            <a:r>
              <a:rPr lang="en-US" sz="1200" baseline="0" dirty="0"/>
              <a:t>, M. (2006). </a:t>
            </a:r>
            <a:r>
              <a:rPr lang="en-US" sz="1200" i="1" baseline="0" dirty="0"/>
              <a:t>Neurobiology of addiction </a:t>
            </a:r>
            <a:r>
              <a:rPr lang="en-US" sz="1200" i="0" baseline="0" dirty="0"/>
              <a:t>(Chapter 7). Boston, MA: Elsevier Inc. ISBN-13: 978-0-12-419239-3.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30000" dirty="0"/>
          </a:p>
          <a:p>
            <a:r>
              <a:rPr lang="en-US" sz="1200" baseline="30000" dirty="0"/>
              <a:t>34</a:t>
            </a:r>
            <a:r>
              <a:rPr lang="en-US" sz="1200" baseline="0" dirty="0"/>
              <a:t>Lowe, R., Abraham, T., Darwin, W., </a:t>
            </a:r>
            <a:r>
              <a:rPr lang="en-US" sz="1200" baseline="0" dirty="0" err="1"/>
              <a:t>Herning</a:t>
            </a:r>
            <a:r>
              <a:rPr lang="en-US" sz="1200" baseline="0" dirty="0"/>
              <a:t>, R., </a:t>
            </a:r>
            <a:r>
              <a:rPr lang="en-US" sz="1200" baseline="0" dirty="0" err="1"/>
              <a:t>Lud</a:t>
            </a:r>
            <a:r>
              <a:rPr lang="en-US" sz="1200" baseline="0" dirty="0"/>
              <a:t> Cadet, J., and </a:t>
            </a:r>
            <a:r>
              <a:rPr lang="en-US" sz="1200" baseline="0" dirty="0" err="1"/>
              <a:t>Huestis</a:t>
            </a:r>
            <a:r>
              <a:rPr lang="en-US" sz="1200" baseline="0" dirty="0"/>
              <a:t>, M. (2009). Extended urinary </a:t>
            </a:r>
            <a:r>
              <a:rPr lang="el-GR" sz="1200" baseline="0" dirty="0"/>
              <a:t>Δ</a:t>
            </a:r>
            <a:r>
              <a:rPr lang="en-US" sz="1200" baseline="0" dirty="0"/>
              <a:t>9-Tetrahydrocannabinol excretion in chronic cannabis users precludes use as a biomarker of new drug exposure. </a:t>
            </a:r>
            <a:r>
              <a:rPr lang="en-US" sz="1200" i="1" baseline="0" dirty="0"/>
              <a:t>Drug &amp; Alcohol Dependence, 105</a:t>
            </a:r>
            <a:r>
              <a:rPr lang="en-US" sz="1200" i="0" baseline="0" dirty="0"/>
              <a:t>(1-2), 24-32. </a:t>
            </a:r>
            <a:r>
              <a:rPr lang="en-US" sz="1200" i="0" baseline="0" dirty="0" err="1"/>
              <a:t>doi</a:t>
            </a:r>
            <a:r>
              <a:rPr lang="en-US" sz="1200" i="0" baseline="0" dirty="0"/>
              <a:t>: 10.1016/j.drugalcdep.2009.05.027.</a:t>
            </a:r>
          </a:p>
          <a:p>
            <a:endParaRPr lang="en-US" sz="1200" i="0"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FF5E95F4-032D-4A7F-A7A8-491945E3D412}" type="slidenum">
              <a:rPr lang="en-US" smtClean="0"/>
              <a:t>29</a:t>
            </a:fld>
            <a:endParaRPr lang="en-US"/>
          </a:p>
        </p:txBody>
      </p:sp>
    </p:spTree>
    <p:extLst>
      <p:ext uri="{BB962C8B-B14F-4D97-AF65-F5344CB8AC3E}">
        <p14:creationId xmlns:p14="http://schemas.microsoft.com/office/powerpoint/2010/main" val="3687822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PTTC Network has additional training and technical assistance resources available.  This includes other tools and resources around marijuana and marijuana prevention.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Encourage your audience to visit the PTTC Network website to learn more. Specifically point out the PTTC that serves your region and provide their website and contact information.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PTTC services are accessible to all who are working on prevention in their communities.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E6794C7-3788-6040-A55F-E1D994D8F7FD}" type="slidenum">
              <a:rPr lang="en-US" smtClean="0"/>
              <a:t>30</a:t>
            </a:fld>
            <a:endParaRPr lang="en-US"/>
          </a:p>
        </p:txBody>
      </p:sp>
    </p:spTree>
    <p:extLst>
      <p:ext uri="{BB962C8B-B14F-4D97-AF65-F5344CB8AC3E}">
        <p14:creationId xmlns:p14="http://schemas.microsoft.com/office/powerpoint/2010/main" val="4179513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Understanding the endocannabinoid system</a:t>
            </a:r>
          </a:p>
          <a:p>
            <a:r>
              <a:rPr lang="en-US" dirty="0"/>
              <a:t>NIDA lecture</a:t>
            </a:r>
          </a:p>
          <a:p>
            <a:r>
              <a:rPr lang="en-US" dirty="0"/>
              <a:t>https://youtu.be/3sEwoJv_NRc</a:t>
            </a:r>
          </a:p>
        </p:txBody>
      </p:sp>
      <p:sp>
        <p:nvSpPr>
          <p:cNvPr id="4" name="Slide Number Placeholder 3"/>
          <p:cNvSpPr>
            <a:spLocks noGrp="1"/>
          </p:cNvSpPr>
          <p:nvPr>
            <p:ph type="sldNum" sz="quarter" idx="10"/>
          </p:nvPr>
        </p:nvSpPr>
        <p:spPr/>
        <p:txBody>
          <a:bodyPr/>
          <a:lstStyle/>
          <a:p>
            <a:fld id="{75407F5E-1248-0D41-AA81-B50EA45314DF}" type="slidenum">
              <a:rPr lang="en-US" smtClean="0"/>
              <a:t>34</a:t>
            </a:fld>
            <a:endParaRPr lang="en-US"/>
          </a:p>
        </p:txBody>
      </p:sp>
    </p:spTree>
    <p:extLst>
      <p:ext uri="{BB962C8B-B14F-4D97-AF65-F5344CB8AC3E}">
        <p14:creationId xmlns:p14="http://schemas.microsoft.com/office/powerpoint/2010/main" val="1581334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 brief summary of the purpose of the PTTC Network, which funded and created this slide deck, and offers other prevention training and technical assistance services.</a:t>
            </a:r>
          </a:p>
          <a:p>
            <a:endParaRPr lang="en-US" dirty="0"/>
          </a:p>
          <a:p>
            <a:r>
              <a:rPr lang="en-US" dirty="0"/>
              <a:t>The purpose of the Prevention Technology Transfer Center, or PTTC, Network is to improve the implementation and delivery of effective substance use disorder prevention interventions.</a:t>
            </a:r>
          </a:p>
          <a:p>
            <a:endParaRPr lang="en-US" dirty="0"/>
          </a:p>
          <a:p>
            <a:r>
              <a:rPr lang="en-US" dirty="0"/>
              <a:t>The PTTCs provide training and technical assistance services to the substance use disorder prevention field.</a:t>
            </a:r>
          </a:p>
          <a:p>
            <a:r>
              <a:rPr lang="en-US" dirty="0"/>
              <a:t>Services are:</a:t>
            </a:r>
          </a:p>
          <a:p>
            <a:pPr marL="171450" indent="-171450">
              <a:buFont typeface="Arial" panose="020B0604020202020204" pitchFamily="34" charset="0"/>
              <a:buChar char="•"/>
            </a:pPr>
            <a:r>
              <a:rPr lang="en-US" dirty="0"/>
              <a:t>Tailored to meet the needs of the recipients in the field</a:t>
            </a:r>
          </a:p>
          <a:p>
            <a:pPr marL="171450" indent="-171450">
              <a:buFont typeface="Arial" panose="020B0604020202020204" pitchFamily="34" charset="0"/>
              <a:buChar char="•"/>
            </a:pPr>
            <a:r>
              <a:rPr lang="en-US" dirty="0"/>
              <a:t>Based in prevention science and use evidence-based and promising practices</a:t>
            </a:r>
          </a:p>
          <a:p>
            <a:pPr marL="171450" indent="-171450">
              <a:buFont typeface="Arial" panose="020B0604020202020204" pitchFamily="34" charset="0"/>
              <a:buChar char="•"/>
            </a:pPr>
            <a:r>
              <a:rPr lang="en-US" dirty="0"/>
              <a:t>And leverage the expertise and resources available through alliances within and across HHS regions and the PTTC Network.</a:t>
            </a:r>
          </a:p>
        </p:txBody>
      </p:sp>
      <p:sp>
        <p:nvSpPr>
          <p:cNvPr id="4" name="Slide Number Placeholder 3"/>
          <p:cNvSpPr>
            <a:spLocks noGrp="1"/>
          </p:cNvSpPr>
          <p:nvPr>
            <p:ph type="sldNum" sz="quarter" idx="5"/>
          </p:nvPr>
        </p:nvSpPr>
        <p:spPr/>
        <p:txBody>
          <a:bodyPr/>
          <a:lstStyle/>
          <a:p>
            <a:fld id="{1E6794C7-3788-6040-A55F-E1D994D8F7FD}" type="slidenum">
              <a:rPr lang="en-US" smtClean="0"/>
              <a:t>3</a:t>
            </a:fld>
            <a:endParaRPr lang="en-US"/>
          </a:p>
        </p:txBody>
      </p:sp>
    </p:spTree>
    <p:extLst>
      <p:ext uri="{BB962C8B-B14F-4D97-AF65-F5344CB8AC3E}">
        <p14:creationId xmlns:p14="http://schemas.microsoft.com/office/powerpoint/2010/main" val="727750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AutoNum type="alphaLcParenR"/>
            </a:pPr>
            <a:endParaRPr lang="en-US" baseline="0" dirty="0"/>
          </a:p>
          <a:p>
            <a:pPr marL="228600" indent="-228600">
              <a:buAutoNum type="alphaLcParenR"/>
            </a:pPr>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35</a:t>
            </a:fld>
            <a:endParaRPr lang="en-US"/>
          </a:p>
        </p:txBody>
      </p:sp>
    </p:spTree>
    <p:extLst>
      <p:ext uri="{BB962C8B-B14F-4D97-AF65-F5344CB8AC3E}">
        <p14:creationId xmlns:p14="http://schemas.microsoft.com/office/powerpoint/2010/main" val="54908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PTTC Network consists of 10 Regional Prevention Technology Transfer Centers, or PTTCs.  You may want to highlight and mention the PTTC that serves your region.</a:t>
            </a:r>
          </a:p>
          <a:p>
            <a:r>
              <a:rPr lang="en-US" dirty="0"/>
              <a:t>The Network also consists of two national specialty centers:</a:t>
            </a:r>
          </a:p>
          <a:p>
            <a:pPr marL="171450" indent="-171450">
              <a:buFont typeface="Arial" panose="020B0604020202020204" pitchFamily="34" charset="0"/>
              <a:buChar char="•"/>
            </a:pPr>
            <a:r>
              <a:rPr lang="en-US" dirty="0"/>
              <a:t>National Hispanic and Latino PTTC</a:t>
            </a:r>
          </a:p>
          <a:p>
            <a:pPr marL="171450" indent="-171450">
              <a:buFont typeface="Arial" panose="020B0604020202020204" pitchFamily="34" charset="0"/>
              <a:buChar char="•"/>
            </a:pPr>
            <a:r>
              <a:rPr lang="en-US" dirty="0"/>
              <a:t>National American Indian and Alaska </a:t>
            </a:r>
            <a:r>
              <a:rPr lang="en-US"/>
              <a:t>Native PTTC</a:t>
            </a:r>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4</a:t>
            </a:fld>
            <a:endParaRPr lang="en-US"/>
          </a:p>
        </p:txBody>
      </p:sp>
    </p:spTree>
    <p:extLst>
      <p:ext uri="{BB962C8B-B14F-4D97-AF65-F5344CB8AC3E}">
        <p14:creationId xmlns:p14="http://schemas.microsoft.com/office/powerpoint/2010/main" val="308742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Adolescence, the</a:t>
            </a:r>
            <a:r>
              <a:rPr lang="en-US" baseline="0" dirty="0">
                <a:latin typeface="Arial" panose="020B0604020202020204" pitchFamily="34" charset="0"/>
                <a:cs typeface="Arial" panose="020B0604020202020204" pitchFamily="34" charset="0"/>
              </a:rPr>
              <a:t> phase of human life between childhood and adulthood, is a time of amazing transition and can be a very positive time for youth.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It is a time where youth naturally seek new experiences, take risks, learn how to manage strong emotions.  All of these help people transition from childhood to adulthood and can provide excellent learning experiences.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It is also a time when the brain is not fully developed, so going through these processes also have the potential to damage adolescents’ health.  For example, a risk an adolescent might take is not using their seatbelt when driving or having unprotected sexual intercourse.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[transition to next slide] Research in developmental psychology and neuroscience demonstrate an</a:t>
            </a:r>
            <a:r>
              <a:rPr lang="en-US" baseline="0" dirty="0">
                <a:latin typeface="Arial" panose="020B0604020202020204" pitchFamily="34" charset="0"/>
                <a:cs typeface="Arial" panose="020B0604020202020204" pitchFamily="34" charset="0"/>
              </a:rPr>
              <a:t> extensive reorganization of the brain during adolescence that help explain why this natural and positive phase of development includes the potential for extensive harm.</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Reference</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  </a:t>
            </a:r>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Konrad, K., </a:t>
            </a:r>
            <a:r>
              <a:rPr lang="en-US" sz="1200" b="0" i="0" kern="1200" dirty="0" err="1">
                <a:solidFill>
                  <a:schemeClr val="tx1"/>
                </a:solidFill>
                <a:effectLst/>
                <a:latin typeface="Arial" panose="020B0604020202020204" pitchFamily="34" charset="0"/>
                <a:ea typeface="+mn-ea"/>
                <a:cs typeface="Arial" panose="020B0604020202020204" pitchFamily="34" charset="0"/>
              </a:rPr>
              <a:t>Firk</a:t>
            </a:r>
            <a:r>
              <a:rPr lang="en-US" sz="1200" b="0" i="0" kern="1200" dirty="0">
                <a:solidFill>
                  <a:schemeClr val="tx1"/>
                </a:solidFill>
                <a:effectLst/>
                <a:latin typeface="Arial" panose="020B0604020202020204" pitchFamily="34" charset="0"/>
                <a:ea typeface="+mn-ea"/>
                <a:cs typeface="Arial" panose="020B0604020202020204" pitchFamily="34" charset="0"/>
              </a:rPr>
              <a:t>, C., &amp; </a:t>
            </a:r>
            <a:r>
              <a:rPr lang="en-US" sz="1200" b="0" i="0" kern="1200" dirty="0" err="1">
                <a:solidFill>
                  <a:schemeClr val="tx1"/>
                </a:solidFill>
                <a:effectLst/>
                <a:latin typeface="Arial" panose="020B0604020202020204" pitchFamily="34" charset="0"/>
                <a:ea typeface="+mn-ea"/>
                <a:cs typeface="Arial" panose="020B0604020202020204" pitchFamily="34" charset="0"/>
              </a:rPr>
              <a:t>Uhlhaas</a:t>
            </a:r>
            <a:r>
              <a:rPr lang="en-US" sz="1200" b="0" i="0" kern="1200" dirty="0">
                <a:solidFill>
                  <a:schemeClr val="tx1"/>
                </a:solidFill>
                <a:effectLst/>
                <a:latin typeface="Arial" panose="020B0604020202020204" pitchFamily="34" charset="0"/>
                <a:ea typeface="+mn-ea"/>
                <a:cs typeface="Arial" panose="020B0604020202020204" pitchFamily="34" charset="0"/>
              </a:rPr>
              <a:t>, P. J. (2013). Brain development during adolescence: neuroscientific insights into this developmental period. </a:t>
            </a:r>
            <a:r>
              <a:rPr lang="en-US" sz="1200" b="0" i="1" kern="1200" dirty="0" err="1">
                <a:solidFill>
                  <a:schemeClr val="tx1"/>
                </a:solidFill>
                <a:effectLst/>
                <a:latin typeface="Arial" panose="020B0604020202020204" pitchFamily="34" charset="0"/>
                <a:ea typeface="+mn-ea"/>
                <a:cs typeface="Arial" panose="020B0604020202020204" pitchFamily="34" charset="0"/>
              </a:rPr>
              <a:t>Deutsches</a:t>
            </a:r>
            <a:r>
              <a:rPr lang="en-US" sz="1200" b="0" i="1"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err="1">
                <a:solidFill>
                  <a:schemeClr val="tx1"/>
                </a:solidFill>
                <a:effectLst/>
                <a:latin typeface="Arial" panose="020B0604020202020204" pitchFamily="34" charset="0"/>
                <a:ea typeface="+mn-ea"/>
                <a:cs typeface="Arial" panose="020B0604020202020204" pitchFamily="34" charset="0"/>
              </a:rPr>
              <a:t>Arzteblatt</a:t>
            </a:r>
            <a:r>
              <a:rPr lang="en-US" sz="1200" b="0" i="1" kern="1200" dirty="0">
                <a:solidFill>
                  <a:schemeClr val="tx1"/>
                </a:solidFill>
                <a:effectLst/>
                <a:latin typeface="Arial" panose="020B0604020202020204" pitchFamily="34" charset="0"/>
                <a:ea typeface="+mn-ea"/>
                <a:cs typeface="Arial" panose="020B0604020202020204" pitchFamily="34" charset="0"/>
              </a:rPr>
              <a:t> international</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a:solidFill>
                  <a:schemeClr val="tx1"/>
                </a:solidFill>
                <a:effectLst/>
                <a:latin typeface="Arial" panose="020B0604020202020204" pitchFamily="34" charset="0"/>
                <a:ea typeface="+mn-ea"/>
                <a:cs typeface="Arial" panose="020B0604020202020204" pitchFamily="34" charset="0"/>
              </a:rPr>
              <a:t>110</a:t>
            </a:r>
            <a:r>
              <a:rPr lang="en-US" sz="1200" b="0" i="0" kern="1200" dirty="0">
                <a:solidFill>
                  <a:schemeClr val="tx1"/>
                </a:solidFill>
                <a:effectLst/>
                <a:latin typeface="Arial" panose="020B0604020202020204" pitchFamily="34" charset="0"/>
                <a:ea typeface="+mn-ea"/>
                <a:cs typeface="Arial" panose="020B0604020202020204" pitchFamily="34" charset="0"/>
              </a:rPr>
              <a:t>(25), 425–431. doi:10.3238/arztebl.2013.0425.</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Image </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Getty images: 976595402</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a:t>
            </a:fld>
            <a:endParaRPr lang="en-US"/>
          </a:p>
        </p:txBody>
      </p:sp>
    </p:spTree>
    <p:extLst>
      <p:ext uri="{BB962C8B-B14F-4D97-AF65-F5344CB8AC3E}">
        <p14:creationId xmlns:p14="http://schemas.microsoft.com/office/powerpoint/2010/main" val="16536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Parts and Regions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Cerebrum (two sides, called hemispheres)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Cortex: outer layer, 4 regions: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latin typeface="Arial" panose="020B0604020202020204" pitchFamily="34" charset="0"/>
                <a:cs typeface="Arial" panose="020B0604020202020204" pitchFamily="34" charset="0"/>
              </a:rPr>
              <a:t>Frontal</a:t>
            </a:r>
            <a:r>
              <a:rPr lang="en-US" u="sng" baseline="0" dirty="0">
                <a:latin typeface="Arial" panose="020B0604020202020204" pitchFamily="34" charset="0"/>
                <a:cs typeface="Arial" panose="020B0604020202020204" pitchFamily="34" charset="0"/>
              </a:rPr>
              <a:t> lobe</a:t>
            </a:r>
            <a:r>
              <a:rPr lang="en-US" baseline="0" dirty="0">
                <a:latin typeface="Arial" panose="020B0604020202020204" pitchFamily="34" charset="0"/>
                <a:cs typeface="Arial" panose="020B0604020202020204" pitchFamily="34" charset="0"/>
              </a:rPr>
              <a:t>: Personality/ emotions, higher thinking skills like problem solving, and controlling movement. Continues to develop until mid-20’s.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latin typeface="Arial" panose="020B0604020202020204" pitchFamily="34" charset="0"/>
                <a:cs typeface="Arial" panose="020B0604020202020204" pitchFamily="34" charset="0"/>
              </a:rPr>
              <a:t>Temporal lobe</a:t>
            </a:r>
            <a:r>
              <a:rPr lang="en-US" baseline="0" dirty="0">
                <a:latin typeface="Arial" panose="020B0604020202020204" pitchFamily="34" charset="0"/>
                <a:cs typeface="Arial" panose="020B0604020202020204" pitchFamily="34" charset="0"/>
              </a:rPr>
              <a:t>: helps process hearing and other senses, and language and reading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latin typeface="Arial" panose="020B0604020202020204" pitchFamily="34" charset="0"/>
                <a:cs typeface="Arial" panose="020B0604020202020204" pitchFamily="34" charset="0"/>
              </a:rPr>
              <a:t>Parietal lobe</a:t>
            </a:r>
            <a:r>
              <a:rPr lang="en-US" baseline="0" dirty="0">
                <a:latin typeface="Arial" panose="020B0604020202020204" pitchFamily="34" charset="0"/>
                <a:cs typeface="Arial" panose="020B0604020202020204" pitchFamily="34" charset="0"/>
              </a:rPr>
              <a:t>: senses, attention,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latin typeface="Arial" panose="020B0604020202020204" pitchFamily="34" charset="0"/>
                <a:cs typeface="Arial" panose="020B0604020202020204" pitchFamily="34" charset="0"/>
              </a:rPr>
              <a:t>Occipital lobe:</a:t>
            </a:r>
            <a:r>
              <a:rPr lang="en-US" baseline="0" dirty="0">
                <a:latin typeface="Arial" panose="020B0604020202020204" pitchFamily="34" charset="0"/>
                <a:cs typeface="Arial" panose="020B0604020202020204" pitchFamily="34" charset="0"/>
              </a:rPr>
              <a:t> eyes see,  such </a:t>
            </a:r>
            <a:r>
              <a:rPr lang="en-US" baseline="0" dirty="0" err="1">
                <a:latin typeface="Arial" panose="020B0604020202020204" pitchFamily="34" charset="0"/>
                <a:cs typeface="Arial" panose="020B0604020202020204" pitchFamily="34" charset="0"/>
              </a:rPr>
              <a:t>asshapes</a:t>
            </a:r>
            <a:r>
              <a:rPr lang="en-US" baseline="0" dirty="0">
                <a:latin typeface="Arial" panose="020B0604020202020204" pitchFamily="34" charset="0"/>
                <a:cs typeface="Arial" panose="020B0604020202020204" pitchFamily="34" charset="0"/>
              </a:rPr>
              <a:t> and colors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latin typeface="Arial" panose="020B0604020202020204" pitchFamily="34" charset="0"/>
                <a:cs typeface="Arial" panose="020B0604020202020204" pitchFamily="34" charset="0"/>
              </a:rPr>
              <a:t>Thalamus</a:t>
            </a:r>
            <a:r>
              <a:rPr lang="en-US" baseline="0" dirty="0">
                <a:latin typeface="Arial" panose="020B0604020202020204" pitchFamily="34" charset="0"/>
                <a:cs typeface="Arial" panose="020B0604020202020204" pitchFamily="34" charset="0"/>
              </a:rPr>
              <a:t>: relays sensory and motor information to </a:t>
            </a:r>
            <a:r>
              <a:rPr lang="en-US" baseline="0" dirty="0" err="1">
                <a:latin typeface="Arial" panose="020B0604020202020204" pitchFamily="34" charset="0"/>
                <a:cs typeface="Arial" panose="020B0604020202020204" pitchFamily="34" charset="0"/>
              </a:rPr>
              <a:t>cortext</a:t>
            </a:r>
            <a:r>
              <a:rPr lang="en-US" baseline="0" dirty="0">
                <a:latin typeface="Arial" panose="020B0604020202020204" pitchFamily="34" charset="0"/>
                <a:cs typeface="Arial" panose="020B0604020202020204" pitchFamily="34" charset="0"/>
              </a:rPr>
              <a:t>, helps with consciousness, sleep, and alertness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12 pairs of cranial </a:t>
            </a:r>
            <a:r>
              <a:rPr lang="en-US" baseline="0" dirty="0" err="1">
                <a:latin typeface="Arial" panose="020B0604020202020204" pitchFamily="34" charset="0"/>
                <a:cs typeface="Arial" panose="020B0604020202020204" pitchFamily="34" charset="0"/>
              </a:rPr>
              <a:t>nervs</a:t>
            </a:r>
            <a:r>
              <a:rPr lang="en-US" baseline="0" dirty="0">
                <a:latin typeface="Arial" panose="020B0604020202020204" pitchFamily="34" charset="0"/>
                <a:cs typeface="Arial" panose="020B0604020202020204" pitchFamily="34" charset="0"/>
              </a:rPr>
              <a:t> carry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latin typeface="Arial" panose="020B0604020202020204" pitchFamily="34" charset="0"/>
                <a:cs typeface="Arial" panose="020B0604020202020204" pitchFamily="34" charset="0"/>
              </a:rPr>
              <a:t>Cerebellum</a:t>
            </a:r>
            <a:r>
              <a:rPr lang="en-US" baseline="0" dirty="0">
                <a:latin typeface="Arial" panose="020B0604020202020204" pitchFamily="34" charset="0"/>
                <a:cs typeface="Arial" panose="020B0604020202020204" pitchFamily="34" charset="0"/>
              </a:rPr>
              <a:t>: key role in motor control, coordination, and spatial navigation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Under is the </a:t>
            </a:r>
            <a:r>
              <a:rPr lang="en-US" u="sng" baseline="0" dirty="0">
                <a:latin typeface="Arial" panose="020B0604020202020204" pitchFamily="34" charset="0"/>
                <a:cs typeface="Arial" panose="020B0604020202020204" pitchFamily="34" charset="0"/>
              </a:rPr>
              <a:t>brain stem</a:t>
            </a:r>
            <a:r>
              <a:rPr lang="en-US" baseline="0" dirty="0">
                <a:latin typeface="Arial" panose="020B0604020202020204" pitchFamily="34" charset="0"/>
                <a:cs typeface="Arial" panose="020B0604020202020204" pitchFamily="34" charset="0"/>
              </a:rPr>
              <a:t>: connects brain to spinal cord. Brain Stem includes </a:t>
            </a:r>
            <a:r>
              <a:rPr lang="en-US" u="sng" baseline="0" dirty="0">
                <a:latin typeface="Arial" panose="020B0604020202020204" pitchFamily="34" charset="0"/>
                <a:cs typeface="Arial" panose="020B0604020202020204" pitchFamily="34" charset="0"/>
              </a:rPr>
              <a:t>pons</a:t>
            </a:r>
            <a:r>
              <a:rPr lang="en-US" baseline="0" dirty="0">
                <a:latin typeface="Arial" panose="020B0604020202020204" pitchFamily="34" charset="0"/>
                <a:cs typeface="Arial" panose="020B0604020202020204" pitchFamily="34" charset="0"/>
              </a:rPr>
              <a:t> which helps control breathing and </a:t>
            </a:r>
            <a:r>
              <a:rPr lang="en-US" u="sng" baseline="0" dirty="0">
                <a:latin typeface="Arial" panose="020B0604020202020204" pitchFamily="34" charset="0"/>
                <a:cs typeface="Arial" panose="020B0604020202020204" pitchFamily="34" charset="0"/>
              </a:rPr>
              <a:t>medulla oblongata </a:t>
            </a:r>
            <a:r>
              <a:rPr lang="en-US" baseline="0" dirty="0">
                <a:latin typeface="Arial" panose="020B0604020202020204" pitchFamily="34" charset="0"/>
                <a:cs typeface="Arial" panose="020B0604020202020204" pitchFamily="34" charset="0"/>
              </a:rPr>
              <a:t>which regulates heart and bodily reflexes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latin typeface="Arial" panose="020B0604020202020204" pitchFamily="34" charset="0"/>
                <a:cs typeface="Arial" panose="020B0604020202020204" pitchFamily="34" charset="0"/>
              </a:rPr>
              <a:t>Limbic system</a:t>
            </a:r>
            <a:r>
              <a:rPr lang="en-US" baseline="0" dirty="0">
                <a:latin typeface="Arial" panose="020B0604020202020204" pitchFamily="34" charset="0"/>
                <a:cs typeface="Arial" panose="020B0604020202020204" pitchFamily="34" charset="0"/>
              </a:rPr>
              <a:t>: under the cortex. Processes emotions and drives; contains the reward circuit that produces dopamine.  Includes </a:t>
            </a:r>
            <a:r>
              <a:rPr lang="en-US" u="sng" baseline="0" dirty="0">
                <a:latin typeface="Arial" panose="020B0604020202020204" pitchFamily="34" charset="0"/>
                <a:cs typeface="Arial" panose="020B0604020202020204" pitchFamily="34" charset="0"/>
              </a:rPr>
              <a:t>amygdala</a:t>
            </a:r>
            <a:r>
              <a:rPr lang="en-US" u="none" baseline="0" dirty="0">
                <a:latin typeface="Arial" panose="020B0604020202020204" pitchFamily="34" charset="0"/>
                <a:cs typeface="Arial" panose="020B0604020202020204" pitchFamily="34" charset="0"/>
              </a:rPr>
              <a:t> (processes emotions) and the </a:t>
            </a:r>
            <a:r>
              <a:rPr lang="en-US" u="sng" baseline="0" dirty="0">
                <a:latin typeface="Arial" panose="020B0604020202020204" pitchFamily="34" charset="0"/>
                <a:cs typeface="Arial" panose="020B0604020202020204" pitchFamily="34" charset="0"/>
              </a:rPr>
              <a:t>hippocampus </a:t>
            </a:r>
            <a:r>
              <a:rPr lang="en-US" u="none" baseline="0" dirty="0">
                <a:latin typeface="Arial" panose="020B0604020202020204" pitchFamily="34" charset="0"/>
                <a:cs typeface="Arial" panose="020B0604020202020204" pitchFamily="34" charset="0"/>
              </a:rPr>
              <a:t>(memory indexer)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latin typeface="Arial" panose="020B0604020202020204" pitchFamily="34" charset="0"/>
                <a:cs typeface="Arial" panose="020B0604020202020204" pitchFamily="34" charset="0"/>
              </a:rPr>
              <a:t>Hypothalamus, pituitary, pineal glands</a:t>
            </a:r>
            <a:r>
              <a:rPr lang="en-US" u="none" baseline="0" dirty="0">
                <a:latin typeface="Arial" panose="020B0604020202020204" pitchFamily="34" charset="0"/>
                <a:cs typeface="Arial" panose="020B0604020202020204" pitchFamily="34" charset="0"/>
              </a:rPr>
              <a:t>: releases key hormones</a:t>
            </a:r>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five minute video provides an overview by scientists</a:t>
            </a:r>
            <a:r>
              <a:rPr lang="en-US" baseline="0" dirty="0">
                <a:latin typeface="Arial" panose="020B0604020202020204" pitchFamily="34" charset="0"/>
                <a:cs typeface="Arial" panose="020B0604020202020204" pitchFamily="34" charset="0"/>
              </a:rPr>
              <a:t> at the National Institute on Drug Abuse (NIDA) and explains the major components and functions of the human brain.   Adolescence is a period of significant brain development, with both substantial changes in both brain structure and brain function.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Image </a:t>
            </a:r>
          </a:p>
          <a:p>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Getty image:</a:t>
            </a:r>
            <a:r>
              <a:rPr lang="en-US" baseline="0" dirty="0">
                <a:latin typeface="Arial" panose="020B0604020202020204" pitchFamily="34" charset="0"/>
                <a:cs typeface="Arial" panose="020B0604020202020204" pitchFamily="34" charset="0"/>
              </a:rPr>
              <a:t> 500676458</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Video </a:t>
            </a:r>
          </a:p>
          <a:p>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hlinkClick r:id="rId3"/>
              </a:rPr>
              <a:t>https://www.youtube.com/watch?v=0-8PvNOdByc</a:t>
            </a:r>
            <a:endParaRPr lang="en-US"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16786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Autofit/>
          </a:bodyPr>
          <a:lstStyle/>
          <a:p>
            <a:r>
              <a:rPr lang="en-US" sz="1200" b="0" i="0" u="none" strike="noStrike" kern="1200" baseline="0" dirty="0">
                <a:solidFill>
                  <a:schemeClr val="tx1"/>
                </a:solidFill>
                <a:latin typeface="Arial" panose="020B0604020202020204" pitchFamily="34" charset="0"/>
                <a:cs typeface="Arial" panose="020B0604020202020204" pitchFamily="34" charset="0"/>
              </a:rPr>
              <a:t>This image shows how the brain continues to change between the ages of 5 and 20. The blue indicates the areas of the brain that have fully developed; while the green indicates areas that are still developing. In a young child, notice how much of the brain is green; even 15-year-olds have quite a bit of green, which tells us that many parts of their brain are still maturing (Konrad, and </a:t>
            </a:r>
            <a:r>
              <a:rPr lang="en-US" sz="1200" b="0" i="0" u="none" strike="noStrike" kern="1200" baseline="0" dirty="0" err="1">
                <a:solidFill>
                  <a:schemeClr val="tx1"/>
                </a:solidFill>
                <a:latin typeface="Arial" panose="020B0604020202020204" pitchFamily="34" charset="0"/>
                <a:cs typeface="Arial" panose="020B0604020202020204" pitchFamily="34" charset="0"/>
              </a:rPr>
              <a:t>Uhlhaas</a:t>
            </a:r>
            <a:r>
              <a:rPr lang="en-US" sz="1200" b="0" i="0" u="none" strike="noStrike" kern="1200" baseline="0" dirty="0">
                <a:solidFill>
                  <a:schemeClr val="tx1"/>
                </a:solidFill>
                <a:latin typeface="Arial" panose="020B0604020202020204" pitchFamily="34" charset="0"/>
                <a:cs typeface="Arial" panose="020B0604020202020204" pitchFamily="34" charset="0"/>
              </a:rPr>
              <a:t>, 2013).</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While the brain is fully grown shortly after birth,</a:t>
            </a:r>
            <a:r>
              <a:rPr lang="en-US" sz="1200" baseline="0" dirty="0">
                <a:latin typeface="Arial" panose="020B0604020202020204" pitchFamily="34" charset="0"/>
                <a:cs typeface="Arial" panose="020B0604020202020204" pitchFamily="34" charset="0"/>
              </a:rPr>
              <a:t> b</a:t>
            </a:r>
            <a:r>
              <a:rPr lang="en-US" sz="1200" dirty="0">
                <a:latin typeface="Arial" panose="020B0604020202020204" pitchFamily="34" charset="0"/>
                <a:cs typeface="Arial" panose="020B0604020202020204" pitchFamily="34" charset="0"/>
              </a:rPr>
              <a:t>rain development and maturation continues to occur.  However, it does not occur evenly throughout our life course or evenly within the brain itself.  There are specific periods of time where more development is happening compared to other time periods.  Adolescents is one of the points</a:t>
            </a:r>
            <a:r>
              <a:rPr lang="en-US" sz="1200" baseline="0" dirty="0">
                <a:latin typeface="Arial" panose="020B0604020202020204" pitchFamily="34" charset="0"/>
                <a:cs typeface="Arial" panose="020B0604020202020204" pitchFamily="34" charset="0"/>
              </a:rPr>
              <a:t> in time where the most dynamic changes in the brain occur.  </a:t>
            </a:r>
          </a:p>
          <a:p>
            <a:endParaRPr lang="en-US" sz="1200" baseline="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Brain structure</a:t>
            </a:r>
            <a:endParaRPr lang="en-US" sz="1200"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Gray matter matures from the back of the brain to the front of the brain, so brain areas responsible for sensory and motor tasks develop earlier than those responsible for the areas of the brain responsible for behavioral control, planning, and risk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Gray matter changes are related to synaptic pruning. Those that “survive” adolescents are the synapses that are most use.  (“Use it or lose it!”) Other cellular mechanisms might also account for gray matter changes during adolescents, such as the increase in myelination. </a:t>
            </a:r>
          </a:p>
          <a:p>
            <a:endParaRPr lang="en-US" sz="1200"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White matter is composed of myelinated axons that quickly conduct neural information.  What matter increases throughout development and moves from inferior to superior areas of the brain, posterior to anterior sections of the brain</a:t>
            </a:r>
          </a:p>
          <a:p>
            <a:endParaRPr lang="en-US" sz="1200"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Longitudinal studies (studies carried out over several years time) with large samples show that human brains re-organize in several ways during adolescents:</a:t>
            </a:r>
          </a:p>
          <a:p>
            <a:pPr marL="228600" indent="-228600">
              <a:buAutoNum type="alphaLcParenR"/>
            </a:pPr>
            <a:r>
              <a:rPr lang="en-US" sz="1200" baseline="0" dirty="0">
                <a:latin typeface="Arial" panose="020B0604020202020204" pitchFamily="34" charset="0"/>
                <a:cs typeface="Arial" panose="020B0604020202020204" pitchFamily="34" charset="0"/>
              </a:rPr>
              <a:t>Many synapses are eliminated </a:t>
            </a:r>
          </a:p>
          <a:p>
            <a:pPr marL="228600" indent="-228600">
              <a:buAutoNum type="alphaLcParenR"/>
            </a:pPr>
            <a:r>
              <a:rPr lang="en-US" sz="1200" baseline="0" dirty="0">
                <a:latin typeface="Arial" panose="020B0604020202020204" pitchFamily="34" charset="0"/>
                <a:cs typeface="Arial" panose="020B0604020202020204" pitchFamily="34" charset="0"/>
              </a:rPr>
              <a:t>White matter increases as gray matter decreases in volume</a:t>
            </a:r>
          </a:p>
          <a:p>
            <a:pPr marL="228600" indent="-228600">
              <a:buAutoNum type="alphaLcParenR"/>
            </a:pPr>
            <a:r>
              <a:rPr lang="en-US" sz="1200" baseline="0" dirty="0">
                <a:latin typeface="Arial" panose="020B0604020202020204" pitchFamily="34" charset="0"/>
                <a:cs typeface="Arial" panose="020B0604020202020204" pitchFamily="34" charset="0"/>
              </a:rPr>
              <a:t>Neurotransmitter systems change</a:t>
            </a:r>
          </a:p>
          <a:p>
            <a:pPr marL="0" indent="0">
              <a:buNone/>
            </a:pPr>
            <a:endParaRPr lang="en-US" sz="1200" baseline="0" dirty="0">
              <a:latin typeface="Arial" panose="020B0604020202020204" pitchFamily="34" charset="0"/>
              <a:cs typeface="Arial" panose="020B0604020202020204" pitchFamily="34" charset="0"/>
            </a:endParaRPr>
          </a:p>
          <a:p>
            <a:pPr marL="0" indent="0">
              <a:buNone/>
            </a:pPr>
            <a:r>
              <a:rPr lang="en-US" sz="1200" baseline="0" dirty="0">
                <a:latin typeface="Arial" panose="020B0604020202020204" pitchFamily="34" charset="0"/>
                <a:cs typeface="Arial" panose="020B0604020202020204" pitchFamily="34" charset="0"/>
              </a:rPr>
              <a:t>All of these changes result in shifts in cognitive functioning and emotional regulation that is often observed among adolescents.  </a:t>
            </a:r>
            <a:endParaRPr lang="en-US" sz="1200" dirty="0">
              <a:latin typeface="Arial" panose="020B0604020202020204" pitchFamily="34" charset="0"/>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Arial" panose="020B0604020202020204" pitchFamily="34" charset="0"/>
                <a:cs typeface="Arial" panose="020B0604020202020204" pitchFamily="34" charset="0"/>
              </a:rPr>
              <a:t>Prevention during youth is especially critical.  The younger people initiate substance use, the greater the chance that it will lead to more problematic abuse or dependence. While some drugs are more physiologically addictive than others, dependence does not happen instantaneously. Often the behavior and symptoms that signal the possibility of a substance use disorder begin to manifest themselves two to four years before the disorder appears. This indicates that there is a critical window of opportunity for prevention to occur.</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Arial" panose="020B0604020202020204" pitchFamily="34" charset="0"/>
                <a:cs typeface="Arial" panose="020B0604020202020204" pitchFamily="34" charset="0"/>
              </a:rPr>
              <a:t>Reference</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Konrad, K., </a:t>
            </a:r>
            <a:r>
              <a:rPr lang="en-US" sz="1200" b="0" i="0" kern="1200" dirty="0" err="1">
                <a:solidFill>
                  <a:schemeClr val="tx1"/>
                </a:solidFill>
                <a:effectLst/>
                <a:latin typeface="Arial" panose="020B0604020202020204" pitchFamily="34" charset="0"/>
                <a:ea typeface="+mn-ea"/>
                <a:cs typeface="Arial" panose="020B0604020202020204" pitchFamily="34" charset="0"/>
              </a:rPr>
              <a:t>Firk</a:t>
            </a:r>
            <a:r>
              <a:rPr lang="en-US" sz="1200" b="0" i="0" kern="1200" dirty="0">
                <a:solidFill>
                  <a:schemeClr val="tx1"/>
                </a:solidFill>
                <a:effectLst/>
                <a:latin typeface="Arial" panose="020B0604020202020204" pitchFamily="34" charset="0"/>
                <a:ea typeface="+mn-ea"/>
                <a:cs typeface="Arial" panose="020B0604020202020204" pitchFamily="34" charset="0"/>
              </a:rPr>
              <a:t>, C., &amp; </a:t>
            </a:r>
            <a:r>
              <a:rPr lang="en-US" sz="1200" b="0" i="0" kern="1200" dirty="0" err="1">
                <a:solidFill>
                  <a:schemeClr val="tx1"/>
                </a:solidFill>
                <a:effectLst/>
                <a:latin typeface="Arial" panose="020B0604020202020204" pitchFamily="34" charset="0"/>
                <a:ea typeface="+mn-ea"/>
                <a:cs typeface="Arial" panose="020B0604020202020204" pitchFamily="34" charset="0"/>
              </a:rPr>
              <a:t>Uhlhaas</a:t>
            </a:r>
            <a:r>
              <a:rPr lang="en-US" sz="1200" b="0" i="0" kern="1200" dirty="0">
                <a:solidFill>
                  <a:schemeClr val="tx1"/>
                </a:solidFill>
                <a:effectLst/>
                <a:latin typeface="Arial" panose="020B0604020202020204" pitchFamily="34" charset="0"/>
                <a:ea typeface="+mn-ea"/>
                <a:cs typeface="Arial" panose="020B0604020202020204" pitchFamily="34" charset="0"/>
              </a:rPr>
              <a:t>, P. J. (2013). Brain development during adolescence: neuroscientific insights into this developmental period. </a:t>
            </a:r>
            <a:r>
              <a:rPr lang="en-US" sz="1200" b="0" i="1" kern="1200" dirty="0" err="1">
                <a:solidFill>
                  <a:schemeClr val="tx1"/>
                </a:solidFill>
                <a:effectLst/>
                <a:latin typeface="Arial" panose="020B0604020202020204" pitchFamily="34" charset="0"/>
                <a:ea typeface="+mn-ea"/>
                <a:cs typeface="Arial" panose="020B0604020202020204" pitchFamily="34" charset="0"/>
              </a:rPr>
              <a:t>Deutsches</a:t>
            </a:r>
            <a:r>
              <a:rPr lang="en-US" sz="1200" b="0" i="1"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err="1">
                <a:solidFill>
                  <a:schemeClr val="tx1"/>
                </a:solidFill>
                <a:effectLst/>
                <a:latin typeface="Arial" panose="020B0604020202020204" pitchFamily="34" charset="0"/>
                <a:ea typeface="+mn-ea"/>
                <a:cs typeface="Arial" panose="020B0604020202020204" pitchFamily="34" charset="0"/>
              </a:rPr>
              <a:t>Arzteblatt</a:t>
            </a:r>
            <a:r>
              <a:rPr lang="en-US" sz="1200" b="0" i="1" kern="1200" dirty="0">
                <a:solidFill>
                  <a:schemeClr val="tx1"/>
                </a:solidFill>
                <a:effectLst/>
                <a:latin typeface="Arial" panose="020B0604020202020204" pitchFamily="34" charset="0"/>
                <a:ea typeface="+mn-ea"/>
                <a:cs typeface="Arial" panose="020B0604020202020204" pitchFamily="34" charset="0"/>
              </a:rPr>
              <a:t> international</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a:solidFill>
                  <a:schemeClr val="tx1"/>
                </a:solidFill>
                <a:effectLst/>
                <a:latin typeface="Arial" panose="020B0604020202020204" pitchFamily="34" charset="0"/>
                <a:ea typeface="+mn-ea"/>
                <a:cs typeface="Arial" panose="020B0604020202020204" pitchFamily="34" charset="0"/>
              </a:rPr>
              <a:t>110</a:t>
            </a:r>
            <a:r>
              <a:rPr lang="en-US" sz="1200" b="0" i="0" kern="1200" dirty="0">
                <a:solidFill>
                  <a:schemeClr val="tx1"/>
                </a:solidFill>
                <a:effectLst/>
                <a:latin typeface="Arial" panose="020B0604020202020204" pitchFamily="34" charset="0"/>
                <a:ea typeface="+mn-ea"/>
                <a:cs typeface="Arial" panose="020B0604020202020204" pitchFamily="34" charset="0"/>
              </a:rPr>
              <a:t>(25), 425–431. doi:10.3238/arztebl.2013.0425.</a:t>
            </a:r>
            <a:endParaRPr lang="en-US" sz="1200" dirty="0">
              <a:latin typeface="Arial" panose="020B0604020202020204" pitchFamily="34" charset="0"/>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Photo citation: </a:t>
            </a:r>
            <a:r>
              <a:rPr lang="en-US" sz="1200" dirty="0">
                <a:latin typeface="Arial" panose="020B0604020202020204" pitchFamily="34" charset="0"/>
                <a:cs typeface="Arial" panose="020B0604020202020204" pitchFamily="34" charset="0"/>
              </a:rPr>
              <a:t>Tau, G. Z. &amp; Peterson, B. S. (2009) Normal development of brain cells.  </a:t>
            </a:r>
            <a:r>
              <a:rPr lang="en-US" sz="1200" i="1" dirty="0" err="1">
                <a:latin typeface="Arial" panose="020B0604020202020204" pitchFamily="34" charset="0"/>
                <a:cs typeface="Arial" panose="020B0604020202020204" pitchFamily="34" charset="0"/>
              </a:rPr>
              <a:t>Neuropsychopharmacology</a:t>
            </a:r>
            <a:r>
              <a:rPr lang="en-US" sz="1200" i="1" dirty="0">
                <a:latin typeface="Arial" panose="020B0604020202020204" pitchFamily="34" charset="0"/>
                <a:cs typeface="Arial" panose="020B0604020202020204" pitchFamily="34" charset="0"/>
              </a:rPr>
              <a:t>, 35</a:t>
            </a:r>
            <a:r>
              <a:rPr lang="en-US" sz="1200" dirty="0">
                <a:latin typeface="Arial" panose="020B0604020202020204" pitchFamily="34" charset="0"/>
                <a:cs typeface="Arial" panose="020B0604020202020204" pitchFamily="34" charset="0"/>
              </a:rPr>
              <a:t>(1), 147-168. doi:10.1038/npp.2009.115 </a:t>
            </a:r>
          </a:p>
          <a:p>
            <a:r>
              <a:rPr lang="en-US" sz="1200" b="0" i="0" u="none" strike="noStrike" kern="1200" baseline="0" dirty="0">
                <a:solidFill>
                  <a:schemeClr val="tx1"/>
                </a:solidFill>
                <a:latin typeface="Arial" panose="020B0604020202020204" pitchFamily="34" charset="0"/>
                <a:cs typeface="Arial" panose="020B0604020202020204" pitchFamily="34" charset="0"/>
              </a:rPr>
              <a:t>From Tau et al (2009):</a:t>
            </a:r>
          </a:p>
          <a:p>
            <a:r>
              <a:rPr lang="en-US" sz="1200" b="0" i="0" u="none" strike="noStrike" kern="1200" baseline="0" dirty="0">
                <a:solidFill>
                  <a:schemeClr val="tx1"/>
                </a:solidFill>
                <a:latin typeface="Arial" panose="020B0604020202020204" pitchFamily="34" charset="0"/>
                <a:cs typeface="Arial" panose="020B0604020202020204" pitchFamily="34" charset="0"/>
              </a:rPr>
              <a:t>“</a:t>
            </a:r>
            <a:r>
              <a:rPr lang="en-US" sz="1200" b="0" i="0" kern="1200" dirty="0">
                <a:solidFill>
                  <a:schemeClr val="tx1"/>
                </a:solidFill>
                <a:effectLst/>
                <a:latin typeface="Arial" panose="020B0604020202020204" pitchFamily="34" charset="0"/>
                <a:ea typeface="+mn-ea"/>
                <a:cs typeface="Arial" panose="020B0604020202020204" pitchFamily="34" charset="0"/>
              </a:rPr>
              <a:t>Gray matter maturation across development. Right lateral and top views of the brain showing the dynamic sequence of temporal changes in gray matter volume over the cortical surface. The images represent modeled data from 52 anatomical MRI scans from 13 individuals 4–21 years of age, each scanned four times at approximately 2-year intervals. Color scale represents gray matter units of volume. Reproduced with permission from </a:t>
            </a:r>
            <a:r>
              <a:rPr lang="en-US" sz="1200" b="0" i="0" kern="1200" dirty="0" err="1">
                <a:solidFill>
                  <a:schemeClr val="tx1"/>
                </a:solidFill>
                <a:effectLst/>
                <a:latin typeface="Arial" panose="020B0604020202020204" pitchFamily="34" charset="0"/>
                <a:ea typeface="+mn-ea"/>
                <a:cs typeface="Arial" panose="020B0604020202020204" pitchFamily="34" charset="0"/>
                <a:hlinkClick r:id="rId3"/>
              </a:rPr>
              <a:t>Gogtay</a:t>
            </a:r>
            <a:r>
              <a:rPr lang="en-US" sz="1200" b="0" i="0" kern="1200" dirty="0">
                <a:solidFill>
                  <a:schemeClr val="tx1"/>
                </a:solidFill>
                <a:effectLst/>
                <a:latin typeface="Arial" panose="020B0604020202020204" pitchFamily="34" charset="0"/>
                <a:ea typeface="+mn-ea"/>
                <a:cs typeface="Arial" panose="020B0604020202020204" pitchFamily="34" charset="0"/>
                <a:hlinkClick r:id="rId3"/>
              </a:rPr>
              <a:t> </a:t>
            </a:r>
            <a:r>
              <a:rPr lang="en-US" sz="1200" b="0" i="1" kern="1200" dirty="0">
                <a:solidFill>
                  <a:schemeClr val="tx1"/>
                </a:solidFill>
                <a:effectLst/>
                <a:latin typeface="Arial" panose="020B0604020202020204" pitchFamily="34" charset="0"/>
                <a:ea typeface="+mn-ea"/>
                <a:cs typeface="Arial" panose="020B0604020202020204" pitchFamily="34" charset="0"/>
                <a:hlinkClick r:id="rId3"/>
              </a:rPr>
              <a:t>et al</a:t>
            </a:r>
            <a:r>
              <a:rPr lang="en-US" sz="1200" b="0" i="0" kern="1200" dirty="0">
                <a:solidFill>
                  <a:schemeClr val="tx1"/>
                </a:solidFill>
                <a:effectLst/>
                <a:latin typeface="Arial" panose="020B0604020202020204" pitchFamily="34" charset="0"/>
                <a:ea typeface="+mn-ea"/>
                <a:cs typeface="Arial" panose="020B0604020202020204" pitchFamily="34" charset="0"/>
                <a:hlinkClick r:id="rId3"/>
              </a:rPr>
              <a:t> (2004</a:t>
            </a:r>
            <a:r>
              <a:rPr lang="en-US" sz="1200" b="0" i="0" kern="1200" dirty="0">
                <a:solidFill>
                  <a:schemeClr val="tx1"/>
                </a:solidFill>
                <a:effectLst/>
                <a:latin typeface="Arial" panose="020B0604020202020204" pitchFamily="34" charset="0"/>
                <a:ea typeface="+mn-ea"/>
                <a:cs typeface="Arial" panose="020B0604020202020204" pitchFamily="34" charset="0"/>
              </a:rPr>
              <a:t>) (Copyright 2004) National Academy of Sciences, USA.”</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744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5009">
              <a:defRPr sz="2400">
                <a:solidFill>
                  <a:srgbClr val="FFFFFF"/>
                </a:solidFill>
                <a:latin typeface="Arial" pitchFamily="34" charset="0"/>
              </a:defRPr>
            </a:lvl1pPr>
            <a:lvl2pPr marL="757066" indent="-291179" defTabSz="935009">
              <a:defRPr sz="2400">
                <a:solidFill>
                  <a:srgbClr val="FFFFFF"/>
                </a:solidFill>
                <a:latin typeface="Arial" pitchFamily="34" charset="0"/>
              </a:defRPr>
            </a:lvl2pPr>
            <a:lvl3pPr marL="1164717" indent="-232943" defTabSz="935009">
              <a:defRPr sz="2400">
                <a:solidFill>
                  <a:srgbClr val="FFFFFF"/>
                </a:solidFill>
                <a:latin typeface="Arial" pitchFamily="34" charset="0"/>
              </a:defRPr>
            </a:lvl3pPr>
            <a:lvl4pPr marL="1630604" indent="-232943" defTabSz="935009">
              <a:defRPr sz="2400">
                <a:solidFill>
                  <a:srgbClr val="FFFFFF"/>
                </a:solidFill>
                <a:latin typeface="Arial" pitchFamily="34" charset="0"/>
              </a:defRPr>
            </a:lvl4pPr>
            <a:lvl5pPr marL="2096491" indent="-232943" defTabSz="935009">
              <a:defRPr sz="2400">
                <a:solidFill>
                  <a:srgbClr val="FFFFFF"/>
                </a:solidFill>
                <a:latin typeface="Arial" pitchFamily="34" charset="0"/>
              </a:defRPr>
            </a:lvl5pPr>
            <a:lvl6pPr marL="2562377" indent="-232943" algn="ctr" defTabSz="935009"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6pPr>
            <a:lvl7pPr marL="3028264" indent="-232943" algn="ctr" defTabSz="935009"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7pPr>
            <a:lvl8pPr marL="3494151" indent="-232943" algn="ctr" defTabSz="935009"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8pPr>
            <a:lvl9pPr marL="3960038" indent="-232943" algn="ctr" defTabSz="935009"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9pPr>
          </a:lstStyle>
          <a:p>
            <a:fld id="{6BBF2E48-D3AB-40E5-8B16-FE85CC822F9E}" type="slidenum">
              <a:rPr lang="en-US" sz="1000">
                <a:solidFill>
                  <a:schemeClr val="tx1"/>
                </a:solidFill>
                <a:latin typeface="Times New Roman" pitchFamily="18" charset="0"/>
              </a:rPr>
              <a:pPr/>
              <a:t>8</a:t>
            </a:fld>
            <a:endParaRPr lang="en-US" sz="1000" dirty="0">
              <a:solidFill>
                <a:schemeClr val="tx1"/>
              </a:solidFill>
              <a:latin typeface="Times New Roman" pitchFamily="18" charset="0"/>
            </a:endParaRPr>
          </a:p>
        </p:txBody>
      </p:sp>
      <p:sp>
        <p:nvSpPr>
          <p:cNvPr id="66564" name="Rectangle 7"/>
          <p:cNvSpPr txBox="1">
            <a:spLocks noGrp="1" noChangeArrowheads="1"/>
          </p:cNvSpPr>
          <p:nvPr/>
        </p:nvSpPr>
        <p:spPr bwMode="auto">
          <a:xfrm>
            <a:off x="3970761" y="8829356"/>
            <a:ext cx="3038052" cy="465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47" tIns="46724" rIns="93447" bIns="46724" anchor="b"/>
          <a:lstStyle>
            <a:lvl1pPr defTabSz="917575">
              <a:defRPr sz="2400">
                <a:solidFill>
                  <a:srgbClr val="FFFFFF"/>
                </a:solidFill>
                <a:latin typeface="Arial" pitchFamily="34" charset="0"/>
              </a:defRPr>
            </a:lvl1pPr>
            <a:lvl2pPr marL="742950" indent="-285750" defTabSz="917575">
              <a:defRPr sz="2400">
                <a:solidFill>
                  <a:srgbClr val="FFFFFF"/>
                </a:solidFill>
                <a:latin typeface="Arial" pitchFamily="34" charset="0"/>
              </a:defRPr>
            </a:lvl2pPr>
            <a:lvl3pPr marL="1143000" indent="-228600" defTabSz="917575">
              <a:defRPr sz="2400">
                <a:solidFill>
                  <a:srgbClr val="FFFFFF"/>
                </a:solidFill>
                <a:latin typeface="Arial" pitchFamily="34" charset="0"/>
              </a:defRPr>
            </a:lvl3pPr>
            <a:lvl4pPr marL="1600200" indent="-228600" defTabSz="917575">
              <a:defRPr sz="2400">
                <a:solidFill>
                  <a:srgbClr val="FFFFFF"/>
                </a:solidFill>
                <a:latin typeface="Arial" pitchFamily="34" charset="0"/>
              </a:defRPr>
            </a:lvl4pPr>
            <a:lvl5pPr marL="2057400" indent="-228600" defTabSz="917575">
              <a:defRPr sz="2400">
                <a:solidFill>
                  <a:srgbClr val="FFFFFF"/>
                </a:solidFill>
                <a:latin typeface="Arial" pitchFamily="34" charset="0"/>
              </a:defRPr>
            </a:lvl5pPr>
            <a:lvl6pPr marL="2514600" indent="-228600" algn="ctr" defTabSz="917575"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6pPr>
            <a:lvl7pPr marL="2971800" indent="-228600" algn="ctr" defTabSz="917575"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7pPr>
            <a:lvl8pPr marL="3429000" indent="-228600" algn="ctr" defTabSz="917575"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8pPr>
            <a:lvl9pPr marL="3886200" indent="-228600" algn="ctr" defTabSz="917575"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9pPr>
          </a:lstStyle>
          <a:p>
            <a:pPr algn="r" eaLnBrk="1" hangingPunct="1">
              <a:lnSpc>
                <a:spcPct val="100000"/>
              </a:lnSpc>
              <a:spcBef>
                <a:spcPct val="0"/>
              </a:spcBef>
              <a:buClrTx/>
              <a:buSzTx/>
            </a:pPr>
            <a:fld id="{D6C1C30D-BBB6-40E7-92D4-726B4EE50172}" type="slidenum">
              <a:rPr lang="en-US" sz="1200">
                <a:solidFill>
                  <a:schemeClr val="tx1"/>
                </a:solidFill>
              </a:rPr>
              <a:pPr algn="r" eaLnBrk="1" hangingPunct="1">
                <a:lnSpc>
                  <a:spcPct val="100000"/>
                </a:lnSpc>
                <a:spcBef>
                  <a:spcPct val="0"/>
                </a:spcBef>
                <a:buClrTx/>
                <a:buSzTx/>
              </a:pPr>
              <a:t>8</a:t>
            </a:fld>
            <a:endParaRPr lang="en-US" sz="1200" dirty="0">
              <a:solidFill>
                <a:schemeClr val="tx1"/>
              </a:solidFill>
            </a:endParaRPr>
          </a:p>
        </p:txBody>
      </p:sp>
      <p:sp>
        <p:nvSpPr>
          <p:cNvPr id="66565" name="Rectangle 2"/>
          <p:cNvSpPr>
            <a:spLocks noGrp="1" noRot="1" noChangeAspect="1" noChangeArrowheads="1" noTextEdit="1"/>
          </p:cNvSpPr>
          <p:nvPr>
            <p:ph type="sldImg"/>
          </p:nvPr>
        </p:nvSpPr>
        <p:spPr>
          <a:xfrm>
            <a:off x="1181100" y="696913"/>
            <a:ext cx="4649788" cy="3486150"/>
          </a:xfrm>
          <a:ln/>
        </p:spPr>
      </p:sp>
      <p:sp>
        <p:nvSpPr>
          <p:cNvPr id="66566" name="Rectangle 3"/>
          <p:cNvSpPr>
            <a:spLocks noGrp="1" noChangeArrowheads="1"/>
          </p:cNvSpPr>
          <p:nvPr>
            <p:ph type="body" idx="1"/>
          </p:nvPr>
        </p:nvSpPr>
        <p:spPr>
          <a:xfrm>
            <a:off x="934299" y="4416268"/>
            <a:ext cx="5141807" cy="418274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47" tIns="46724" rIns="93447" bIns="46724"/>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dirty="0">
                <a:latin typeface="Arial" panose="020B0604020202020204" pitchFamily="34" charset="0"/>
                <a:cs typeface="Arial" panose="020B0604020202020204" pitchFamily="34" charset="0"/>
              </a:rPr>
              <a:t>To understand what the scan on the last slide was showing, we need to understand what the different</a:t>
            </a:r>
            <a:r>
              <a:rPr lang="en-US" b="0" baseline="0" dirty="0">
                <a:latin typeface="Arial" panose="020B0604020202020204" pitchFamily="34" charset="0"/>
                <a:cs typeface="Arial" panose="020B0604020202020204" pitchFamily="34" charset="0"/>
              </a:rPr>
              <a:t> parts of the brain control.</a:t>
            </a:r>
            <a:endParaRPr lang="en-US" b="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dirty="0">
                <a:latin typeface="Arial" panose="020B0604020202020204" pitchFamily="34" charset="0"/>
                <a:cs typeface="Arial" panose="020B0604020202020204" pitchFamily="34" charset="0"/>
              </a:rPr>
              <a:t>The back parts of the brain which develop earlier include the cerebellum and occipital lobes and are important for our having physical coordination, balance, and ability to visually assess our surroundings. </a:t>
            </a:r>
            <a:r>
              <a:rPr lang="en-US" dirty="0">
                <a:latin typeface="Arial" panose="020B0604020202020204" pitchFamily="34" charset="0"/>
                <a:cs typeface="Arial" panose="020B0604020202020204" pitchFamily="34" charset="0"/>
              </a:rPr>
              <a:t>That’s why we usually learn to walk around the age of 1 or 2.</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latin typeface="Arial" panose="020B0604020202020204" pitchFamily="34" charset="0"/>
                <a:cs typeface="Arial" panose="020B0604020202020204" pitchFamily="34" charset="0"/>
              </a:rPr>
              <a:t>The temporal lobe, which includes the amygdala and the nucleus </a:t>
            </a:r>
            <a:r>
              <a:rPr lang="en-US" dirty="0" err="1">
                <a:latin typeface="Arial" panose="020B0604020202020204" pitchFamily="34" charset="0"/>
                <a:cs typeface="Arial" panose="020B0604020202020204" pitchFamily="34" charset="0"/>
              </a:rPr>
              <a:t>accumbens</a:t>
            </a:r>
            <a:r>
              <a:rPr lang="en-US" dirty="0">
                <a:latin typeface="Arial" panose="020B0604020202020204" pitchFamily="34" charset="0"/>
                <a:cs typeface="Arial" panose="020B0604020202020204" pitchFamily="34" charset="0"/>
              </a:rPr>
              <a:t>, develops rapidly during </a:t>
            </a:r>
            <a:r>
              <a:rPr lang="en-US" b="0" dirty="0">
                <a:latin typeface="Arial" panose="020B0604020202020204" pitchFamily="34" charset="0"/>
                <a:cs typeface="Arial" panose="020B0604020202020204" pitchFamily="34" charset="0"/>
              </a:rPr>
              <a:t>middle childhood and adolescence.</a:t>
            </a:r>
            <a:r>
              <a:rPr lang="en-US" b="0" baseline="0" dirty="0">
                <a:latin typeface="Arial" panose="020B0604020202020204" pitchFamily="34" charset="0"/>
                <a:cs typeface="Arial" panose="020B0604020202020204" pitchFamily="34" charset="0"/>
              </a:rPr>
              <a:t> The </a:t>
            </a:r>
            <a:r>
              <a:rPr lang="en-US" baseline="0" dirty="0">
                <a:latin typeface="Arial" panose="020B0604020202020204" pitchFamily="34" charset="0"/>
                <a:cs typeface="Arial" panose="020B0604020202020204" pitchFamily="34" charset="0"/>
              </a:rPr>
              <a:t>amygdala is responsible for our emotions and registering whether something feels pleasurable or painful (e.g. the “terrible twos” and temper tantrums of the preschool years demonstrate the beginning of its development). The nucleus </a:t>
            </a:r>
            <a:r>
              <a:rPr lang="en-US" baseline="0" dirty="0" err="1">
                <a:latin typeface="Arial" panose="020B0604020202020204" pitchFamily="34" charset="0"/>
                <a:cs typeface="Arial" panose="020B0604020202020204" pitchFamily="34" charset="0"/>
              </a:rPr>
              <a:t>accumbens</a:t>
            </a:r>
            <a:r>
              <a:rPr lang="en-US" baseline="0" dirty="0">
                <a:latin typeface="Arial" panose="020B0604020202020204" pitchFamily="34" charset="0"/>
                <a:cs typeface="Arial" panose="020B0604020202020204" pitchFamily="34" charset="0"/>
              </a:rPr>
              <a:t> is located near the amygdala and is part of the reward system. It controls our desire to engage in activities that give us pleasure (e.g. why rewards via positive reinforcement, earning good grades etc. are effective in elementary and middle school). </a:t>
            </a:r>
            <a:r>
              <a:rPr lang="en-US" dirty="0">
                <a:latin typeface="Arial" panose="020B0604020202020204" pitchFamily="34" charset="0"/>
                <a:cs typeface="Arial" panose="020B0604020202020204" pitchFamily="34" charset="0"/>
              </a:rPr>
              <a:t>The prefrontal cortex, which is part of the frontal lobe, matures last</a:t>
            </a:r>
            <a:r>
              <a:rPr lang="en-US" baseline="0" dirty="0">
                <a:latin typeface="Arial" panose="020B0604020202020204" pitchFamily="34" charset="0"/>
                <a:cs typeface="Arial" panose="020B0604020202020204" pitchFamily="34" charset="0"/>
              </a:rPr>
              <a:t> and is responsible for impulse control (Konrad, and </a:t>
            </a:r>
            <a:r>
              <a:rPr lang="en-US" sz="1200" b="0" i="0" kern="1200" dirty="0" err="1">
                <a:solidFill>
                  <a:schemeClr val="tx1"/>
                </a:solidFill>
                <a:effectLst/>
                <a:latin typeface="Arial" panose="020B0604020202020204" pitchFamily="34" charset="0"/>
                <a:ea typeface="+mn-ea"/>
                <a:cs typeface="Arial" panose="020B0604020202020204" pitchFamily="34" charset="0"/>
              </a:rPr>
              <a:t>Uhlhaas</a:t>
            </a:r>
            <a:r>
              <a:rPr lang="en-US" sz="1200" b="0" i="0" kern="1200" dirty="0">
                <a:solidFill>
                  <a:schemeClr val="tx1"/>
                </a:solidFill>
                <a:effectLst/>
                <a:latin typeface="Arial" panose="020B0604020202020204" pitchFamily="34" charset="0"/>
                <a:ea typeface="+mn-ea"/>
                <a:cs typeface="Arial" panose="020B0604020202020204" pitchFamily="34" charset="0"/>
              </a:rPr>
              <a:t>, 2013)</a:t>
            </a:r>
            <a:r>
              <a:rPr lang="en-US" baseline="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a:t>
            </a:r>
            <a:r>
              <a:rPr lang="en-US" baseline="0" dirty="0">
                <a:latin typeface="Arial" panose="020B0604020202020204" pitchFamily="34" charset="0"/>
                <a:cs typeface="Arial" panose="020B0604020202020204" pitchFamily="34" charset="0"/>
              </a:rPr>
              <a:t> brain’s reorganization, from back to front and from inferior to superior processes, helps us understand the cognitive and emotional changes that adolescents display during this period in their life.</a:t>
            </a:r>
          </a:p>
          <a:p>
            <a:endParaRPr lang="en-US" baseline="0" dirty="0">
              <a:latin typeface="Arial" panose="020B0604020202020204" pitchFamily="34" charset="0"/>
              <a:cs typeface="Arial" panose="020B0604020202020204" pitchFamily="34" charset="0"/>
            </a:endParaRPr>
          </a:p>
          <a:p>
            <a:r>
              <a:rPr lang="en-US" b="1" baseline="0" dirty="0">
                <a:latin typeface="Arial" panose="020B0604020202020204" pitchFamily="34" charset="0"/>
                <a:cs typeface="Arial" panose="020B0604020202020204" pitchFamily="34" charset="0"/>
              </a:rPr>
              <a:t>Key executive functions </a:t>
            </a:r>
            <a:r>
              <a:rPr lang="en-US" baseline="0" dirty="0">
                <a:latin typeface="Arial" panose="020B0604020202020204" pitchFamily="34" charset="0"/>
                <a:cs typeface="Arial" panose="020B0604020202020204" pitchFamily="34" charset="0"/>
              </a:rPr>
              <a:t>progress such as cognitive processes that control thought, behavior. This allows for adolescents to adapt to more complex situations over time.</a:t>
            </a:r>
          </a:p>
          <a:p>
            <a:r>
              <a:rPr lang="en-US" baseline="0" dirty="0">
                <a:latin typeface="Arial" panose="020B0604020202020204" pitchFamily="34" charset="0"/>
                <a:cs typeface="Arial" panose="020B0604020202020204" pitchFamily="34" charset="0"/>
              </a:rPr>
              <a:t>Other social-affective abilities improve, such as empathy and the ability to imagine one’s self in another’s position. </a:t>
            </a:r>
          </a:p>
          <a:p>
            <a:r>
              <a:rPr lang="en-US" baseline="0" dirty="0">
                <a:latin typeface="Arial" panose="020B0604020202020204" pitchFamily="34" charset="0"/>
                <a:cs typeface="Arial" panose="020B0604020202020204" pitchFamily="34" charset="0"/>
              </a:rPr>
              <a:t>The brain’s focal activation improves over time, meaning the regions of the brain that are most relevant to a given task are activated, and fewer irrelevant areas are activated. </a:t>
            </a:r>
          </a:p>
          <a:p>
            <a:r>
              <a:rPr lang="en-US" baseline="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Changes in brain structure </a:t>
            </a:r>
            <a:r>
              <a:rPr lang="en-US" b="1" baseline="0" dirty="0">
                <a:latin typeface="Arial" panose="020B0604020202020204" pitchFamily="34" charset="0"/>
                <a:cs typeface="Arial" panose="020B0604020202020204" pitchFamily="34" charset="0"/>
              </a:rPr>
              <a:t>are not completely biology-driven</a:t>
            </a:r>
            <a:r>
              <a:rPr lang="en-US" baseline="0" dirty="0">
                <a:latin typeface="Arial" panose="020B0604020202020204" pitchFamily="34" charset="0"/>
                <a:cs typeface="Arial" panose="020B0604020202020204" pitchFamily="34" charset="0"/>
              </a:rPr>
              <a:t>. Some research demonstrates a strong interaction between genetic factors and environmental demands. For example, affect regulation and the relevant brain structures serving it are influenced by parent-child interactions.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Arial" panose="020B0604020202020204" pitchFamily="34" charset="0"/>
                <a:ea typeface="+mn-ea"/>
                <a:cs typeface="Arial" panose="020B0604020202020204" pitchFamily="34" charset="0"/>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Konrad, K., </a:t>
            </a:r>
            <a:r>
              <a:rPr lang="en-US" sz="1200" b="0" i="0" kern="1200" dirty="0" err="1">
                <a:solidFill>
                  <a:schemeClr val="tx1"/>
                </a:solidFill>
                <a:effectLst/>
                <a:latin typeface="Arial" panose="020B0604020202020204" pitchFamily="34" charset="0"/>
                <a:ea typeface="+mn-ea"/>
                <a:cs typeface="Arial" panose="020B0604020202020204" pitchFamily="34" charset="0"/>
              </a:rPr>
              <a:t>Firk</a:t>
            </a:r>
            <a:r>
              <a:rPr lang="en-US" sz="1200" b="0" i="0" kern="1200" dirty="0">
                <a:solidFill>
                  <a:schemeClr val="tx1"/>
                </a:solidFill>
                <a:effectLst/>
                <a:latin typeface="Arial" panose="020B0604020202020204" pitchFamily="34" charset="0"/>
                <a:ea typeface="+mn-ea"/>
                <a:cs typeface="Arial" panose="020B0604020202020204" pitchFamily="34" charset="0"/>
              </a:rPr>
              <a:t>, C., &amp; </a:t>
            </a:r>
            <a:r>
              <a:rPr lang="en-US" sz="1200" b="0" i="0" kern="1200" dirty="0" err="1">
                <a:solidFill>
                  <a:schemeClr val="tx1"/>
                </a:solidFill>
                <a:effectLst/>
                <a:latin typeface="Arial" panose="020B0604020202020204" pitchFamily="34" charset="0"/>
                <a:ea typeface="+mn-ea"/>
                <a:cs typeface="Arial" panose="020B0604020202020204" pitchFamily="34" charset="0"/>
              </a:rPr>
              <a:t>Uhlhaas</a:t>
            </a:r>
            <a:r>
              <a:rPr lang="en-US" sz="1200" b="0" i="0" kern="1200" dirty="0">
                <a:solidFill>
                  <a:schemeClr val="tx1"/>
                </a:solidFill>
                <a:effectLst/>
                <a:latin typeface="Arial" panose="020B0604020202020204" pitchFamily="34" charset="0"/>
                <a:ea typeface="+mn-ea"/>
                <a:cs typeface="Arial" panose="020B0604020202020204" pitchFamily="34" charset="0"/>
              </a:rPr>
              <a:t>, P. J. (2013). Brain development during adolescence: neuroscientific insights into this developmental period. </a:t>
            </a:r>
            <a:r>
              <a:rPr lang="en-US" sz="1200" b="0" i="1" kern="1200" dirty="0" err="1">
                <a:solidFill>
                  <a:schemeClr val="tx1"/>
                </a:solidFill>
                <a:effectLst/>
                <a:latin typeface="Arial" panose="020B0604020202020204" pitchFamily="34" charset="0"/>
                <a:ea typeface="+mn-ea"/>
                <a:cs typeface="Arial" panose="020B0604020202020204" pitchFamily="34" charset="0"/>
              </a:rPr>
              <a:t>Deutsches</a:t>
            </a:r>
            <a:r>
              <a:rPr lang="en-US" sz="1200" b="0" i="1"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err="1">
                <a:solidFill>
                  <a:schemeClr val="tx1"/>
                </a:solidFill>
                <a:effectLst/>
                <a:latin typeface="Arial" panose="020B0604020202020204" pitchFamily="34" charset="0"/>
                <a:ea typeface="+mn-ea"/>
                <a:cs typeface="Arial" panose="020B0604020202020204" pitchFamily="34" charset="0"/>
              </a:rPr>
              <a:t>Arzteblatt</a:t>
            </a:r>
            <a:r>
              <a:rPr lang="en-US" sz="1200" b="0" i="1" kern="1200" dirty="0">
                <a:solidFill>
                  <a:schemeClr val="tx1"/>
                </a:solidFill>
                <a:effectLst/>
                <a:latin typeface="Arial" panose="020B0604020202020204" pitchFamily="34" charset="0"/>
                <a:ea typeface="+mn-ea"/>
                <a:cs typeface="Arial" panose="020B0604020202020204" pitchFamily="34" charset="0"/>
              </a:rPr>
              <a:t> international</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a:solidFill>
                  <a:schemeClr val="tx1"/>
                </a:solidFill>
                <a:effectLst/>
                <a:latin typeface="Arial" panose="020B0604020202020204" pitchFamily="34" charset="0"/>
                <a:ea typeface="+mn-ea"/>
                <a:cs typeface="Arial" panose="020B0604020202020204" pitchFamily="34" charset="0"/>
              </a:rPr>
              <a:t>110</a:t>
            </a:r>
            <a:r>
              <a:rPr lang="en-US" sz="1200" b="0" i="0" kern="1200" dirty="0">
                <a:solidFill>
                  <a:schemeClr val="tx1"/>
                </a:solidFill>
                <a:effectLst/>
                <a:latin typeface="Arial" panose="020B0604020202020204" pitchFamily="34" charset="0"/>
                <a:ea typeface="+mn-ea"/>
                <a:cs typeface="Arial" panose="020B0604020202020204" pitchFamily="34" charset="0"/>
              </a:rPr>
              <a:t>(25), 425–431. doi:10.3238/arztebl.2013.0425.</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latin typeface="Arial" panose="020B0604020202020204" pitchFamily="34" charset="0"/>
              <a:cs typeface="Arial" panose="020B0604020202020204" pitchFamily="34" charset="0"/>
            </a:endParaRPr>
          </a:p>
          <a:p>
            <a:pPr marL="0" indent="0">
              <a:buFont typeface="Arial" pitchFamily="34" charse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603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81100" y="696913"/>
            <a:ext cx="4648200" cy="3486150"/>
          </a:xfrm>
          <a:ln/>
        </p:spPr>
      </p:sp>
      <p:sp>
        <p:nvSpPr>
          <p:cNvPr id="727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en-US" dirty="0">
                <a:latin typeface="Arial" panose="020B0604020202020204" pitchFamily="34" charset="0"/>
                <a:cs typeface="Arial" panose="020B0604020202020204" pitchFamily="34" charset="0"/>
              </a:rPr>
              <a:t>Substance use </a:t>
            </a:r>
            <a:r>
              <a:rPr lang="en-US" baseline="0" dirty="0">
                <a:latin typeface="Arial" panose="020B0604020202020204" pitchFamily="34" charset="0"/>
                <a:cs typeface="Arial" panose="020B0604020202020204" pitchFamily="34" charset="0"/>
              </a:rPr>
              <a:t>activates the brain’s reward pathways. </a:t>
            </a:r>
          </a:p>
          <a:p>
            <a:pPr marL="0" indent="0">
              <a:buFont typeface="Arial" pitchFamily="34" charset="0"/>
              <a:buNone/>
            </a:pPr>
            <a:r>
              <a:rPr lang="en-US" baseline="0" dirty="0">
                <a:latin typeface="Arial" panose="020B0604020202020204" pitchFamily="34" charset="0"/>
                <a:cs typeface="Arial" panose="020B0604020202020204" pitchFamily="34" charset="0"/>
              </a:rPr>
              <a:t>In this image, y</a:t>
            </a:r>
            <a:r>
              <a:rPr lang="en-US" dirty="0">
                <a:latin typeface="Arial" panose="020B0604020202020204" pitchFamily="34" charset="0"/>
                <a:cs typeface="Arial" panose="020B0604020202020204" pitchFamily="34" charset="0"/>
              </a:rPr>
              <a:t>ellow dots indicate where different addictive substances affect neurotransmission.</a:t>
            </a:r>
          </a:p>
          <a:p>
            <a:pPr marL="0" indent="0">
              <a:buFont typeface="Arial" pitchFamily="34" charset="0"/>
              <a:buNone/>
            </a:pPr>
            <a:r>
              <a:rPr lang="en-US" dirty="0">
                <a:latin typeface="Arial" panose="020B0604020202020204" pitchFamily="34" charset="0"/>
                <a:cs typeface="Arial" panose="020B0604020202020204" pitchFamily="34" charset="0"/>
              </a:rPr>
              <a:t>While substances affect different locations and have different activation mechanisms (</a:t>
            </a:r>
            <a:r>
              <a:rPr lang="en-US" baseline="0" dirty="0">
                <a:latin typeface="Arial" panose="020B0604020202020204" pitchFamily="34" charset="0"/>
                <a:cs typeface="Arial" panose="020B0604020202020204" pitchFamily="34" charset="0"/>
              </a:rPr>
              <a:t>e.g. alcohol activates the </a:t>
            </a:r>
            <a:r>
              <a:rPr lang="en-US" baseline="0" dirty="0" err="1">
                <a:latin typeface="Arial" panose="020B0604020202020204" pitchFamily="34" charset="0"/>
                <a:cs typeface="Arial" panose="020B0604020202020204" pitchFamily="34" charset="0"/>
              </a:rPr>
              <a:t>globus</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pallidus</a:t>
            </a:r>
            <a:r>
              <a:rPr lang="en-US" baseline="0" dirty="0">
                <a:latin typeface="Arial" panose="020B0604020202020204" pitchFamily="34" charset="0"/>
                <a:cs typeface="Arial" panose="020B0604020202020204" pitchFamily="34" charset="0"/>
              </a:rPr>
              <a:t>, which connects to the reward pathway), they all increase reward pathway activity by flooding the </a:t>
            </a:r>
            <a:r>
              <a:rPr lang="en-US" dirty="0">
                <a:latin typeface="Arial" panose="020B0604020202020204" pitchFamily="34" charset="0"/>
                <a:cs typeface="Arial" panose="020B0604020202020204" pitchFamily="34" charset="0"/>
              </a:rPr>
              <a:t>nucleus </a:t>
            </a:r>
            <a:r>
              <a:rPr lang="en-US" dirty="0" err="1">
                <a:latin typeface="Arial" panose="020B0604020202020204" pitchFamily="34" charset="0"/>
                <a:cs typeface="Arial" panose="020B0604020202020204" pitchFamily="34" charset="0"/>
              </a:rPr>
              <a:t>accumbens</a:t>
            </a:r>
            <a:r>
              <a:rPr lang="en-US" dirty="0">
                <a:latin typeface="Arial" panose="020B0604020202020204" pitchFamily="34" charset="0"/>
                <a:cs typeface="Arial" panose="020B0604020202020204" pitchFamily="34" charset="0"/>
              </a:rPr>
              <a:t> with dopamine which</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then acts on the nucleus</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a</a:t>
            </a:r>
            <a:r>
              <a:rPr lang="en-US" dirty="0" err="1">
                <a:latin typeface="Arial" panose="020B0604020202020204" pitchFamily="34" charset="0"/>
                <a:cs typeface="Arial" panose="020B0604020202020204" pitchFamily="34" charset="0"/>
              </a:rPr>
              <a:t>ccumbens</a:t>
            </a:r>
            <a:r>
              <a:rPr lang="en-US" dirty="0">
                <a:latin typeface="Arial" panose="020B0604020202020204" pitchFamily="34" charset="0"/>
                <a:cs typeface="Arial" panose="020B0604020202020204" pitchFamily="34" charset="0"/>
              </a:rPr>
              <a:t>’ neurotransmission to other parts of brain.</a:t>
            </a:r>
          </a:p>
          <a:p>
            <a:pPr marL="0" indent="0">
              <a:buFont typeface="Arial" pitchFamily="34" charset="0"/>
              <a:buNone/>
            </a:pPr>
            <a:endParaRPr lang="en-US" dirty="0">
              <a:latin typeface="Arial" panose="020B0604020202020204" pitchFamily="34" charset="0"/>
              <a:cs typeface="Arial" panose="020B0604020202020204" pitchFamily="34" charset="0"/>
            </a:endParaRPr>
          </a:p>
          <a:p>
            <a:pPr marL="0" indent="0">
              <a:buFont typeface="Arial" pitchFamily="34" charset="0"/>
              <a:buNone/>
            </a:pPr>
            <a:r>
              <a:rPr lang="en-US" dirty="0">
                <a:latin typeface="Arial" panose="020B0604020202020204" pitchFamily="34" charset="0"/>
                <a:cs typeface="Arial" panose="020B0604020202020204" pitchFamily="34" charset="0"/>
              </a:rPr>
              <a:t>Image</a:t>
            </a:r>
          </a:p>
          <a:p>
            <a:pPr marL="0" indent="0">
              <a:buFont typeface="Arial" pitchFamily="34" charset="0"/>
              <a:buNone/>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a:solidFill>
                  <a:schemeClr val="bg1"/>
                </a:solidFill>
                <a:latin typeface="Arial" panose="020B0604020202020204" pitchFamily="34" charset="0"/>
                <a:ea typeface="Source Sans Pro" panose="020B0503030403020204" pitchFamily="34" charset="0"/>
                <a:cs typeface="Arial" panose="020B0604020202020204" pitchFamily="34" charset="0"/>
              </a:rPr>
              <a:t>Source: The National Institute on Drug Abuse. The Neurobiology of Drug Addiction - 7: Summary: addictive drugs activate the reward system via increasing dopamine neurotransmission. 2007. https://www.drugabuse.gov/publications/teaching-packets/neurobiology-drug-addiction/section-iv-action-cocaine/7-summary-addictive-drugs-activate-reward</a:t>
            </a:r>
          </a:p>
          <a:p>
            <a:pPr marL="0" indent="0">
              <a:buFont typeface="Arial" pitchFamily="34" charset="0"/>
              <a:buNone/>
            </a:pPr>
            <a:endParaRPr lang="en-US" dirty="0">
              <a:latin typeface="Arial" panose="020B0604020202020204" pitchFamily="34" charset="0"/>
              <a:cs typeface="Arial" panose="020B0604020202020204" pitchFamily="34" charset="0"/>
            </a:endParaRPr>
          </a:p>
        </p:txBody>
      </p:sp>
      <p:sp>
        <p:nvSpPr>
          <p:cNvPr id="727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1480" eaLnBrk="0" hangingPunct="0">
              <a:defRPr sz="5500">
                <a:solidFill>
                  <a:srgbClr val="FDD518"/>
                </a:solidFill>
                <a:latin typeface="HelveticaNeue HeavyCond"/>
                <a:ea typeface="MS PGothic" pitchFamily="34" charset="-128"/>
              </a:defRPr>
            </a:lvl1pPr>
            <a:lvl2pPr marL="757066" indent="-291179" defTabSz="941480" eaLnBrk="0" hangingPunct="0">
              <a:defRPr sz="5500">
                <a:solidFill>
                  <a:srgbClr val="FDD518"/>
                </a:solidFill>
                <a:latin typeface="HelveticaNeue HeavyCond"/>
                <a:ea typeface="MS PGothic" pitchFamily="34" charset="-128"/>
              </a:defRPr>
            </a:lvl2pPr>
            <a:lvl3pPr marL="1164717" indent="-232943" defTabSz="941480" eaLnBrk="0" hangingPunct="0">
              <a:defRPr sz="5500">
                <a:solidFill>
                  <a:srgbClr val="FDD518"/>
                </a:solidFill>
                <a:latin typeface="HelveticaNeue HeavyCond"/>
                <a:ea typeface="MS PGothic" pitchFamily="34" charset="-128"/>
              </a:defRPr>
            </a:lvl3pPr>
            <a:lvl4pPr marL="1630604" indent="-232943" defTabSz="941480" eaLnBrk="0" hangingPunct="0">
              <a:defRPr sz="5500">
                <a:solidFill>
                  <a:srgbClr val="FDD518"/>
                </a:solidFill>
                <a:latin typeface="HelveticaNeue HeavyCond"/>
                <a:ea typeface="MS PGothic" pitchFamily="34" charset="-128"/>
              </a:defRPr>
            </a:lvl4pPr>
            <a:lvl5pPr marL="2096491" indent="-232943" defTabSz="941480" eaLnBrk="0" hangingPunct="0">
              <a:defRPr sz="5500">
                <a:solidFill>
                  <a:srgbClr val="FDD518"/>
                </a:solidFill>
                <a:latin typeface="HelveticaNeue HeavyCond"/>
                <a:ea typeface="MS PGothic" pitchFamily="34" charset="-128"/>
              </a:defRPr>
            </a:lvl5pPr>
            <a:lvl6pPr marL="2562377" indent="-232943" defTabSz="941480" eaLnBrk="0" fontAlgn="base" hangingPunct="0">
              <a:spcBef>
                <a:spcPct val="0"/>
              </a:spcBef>
              <a:spcAft>
                <a:spcPct val="0"/>
              </a:spcAft>
              <a:defRPr sz="5500">
                <a:solidFill>
                  <a:srgbClr val="FDD518"/>
                </a:solidFill>
                <a:latin typeface="HelveticaNeue HeavyCond"/>
                <a:ea typeface="MS PGothic" pitchFamily="34" charset="-128"/>
              </a:defRPr>
            </a:lvl6pPr>
            <a:lvl7pPr marL="3028264" indent="-232943" defTabSz="941480" eaLnBrk="0" fontAlgn="base" hangingPunct="0">
              <a:spcBef>
                <a:spcPct val="0"/>
              </a:spcBef>
              <a:spcAft>
                <a:spcPct val="0"/>
              </a:spcAft>
              <a:defRPr sz="5500">
                <a:solidFill>
                  <a:srgbClr val="FDD518"/>
                </a:solidFill>
                <a:latin typeface="HelveticaNeue HeavyCond"/>
                <a:ea typeface="MS PGothic" pitchFamily="34" charset="-128"/>
              </a:defRPr>
            </a:lvl7pPr>
            <a:lvl8pPr marL="3494151" indent="-232943" defTabSz="941480" eaLnBrk="0" fontAlgn="base" hangingPunct="0">
              <a:spcBef>
                <a:spcPct val="0"/>
              </a:spcBef>
              <a:spcAft>
                <a:spcPct val="0"/>
              </a:spcAft>
              <a:defRPr sz="5500">
                <a:solidFill>
                  <a:srgbClr val="FDD518"/>
                </a:solidFill>
                <a:latin typeface="HelveticaNeue HeavyCond"/>
                <a:ea typeface="MS PGothic" pitchFamily="34" charset="-128"/>
              </a:defRPr>
            </a:lvl8pPr>
            <a:lvl9pPr marL="3960038" indent="-232943" defTabSz="941480" eaLnBrk="0" fontAlgn="base" hangingPunct="0">
              <a:spcBef>
                <a:spcPct val="0"/>
              </a:spcBef>
              <a:spcAft>
                <a:spcPct val="0"/>
              </a:spcAft>
              <a:defRPr sz="5500">
                <a:solidFill>
                  <a:srgbClr val="FDD518"/>
                </a:solidFill>
                <a:latin typeface="HelveticaNeue HeavyCond"/>
                <a:ea typeface="MS PGothic" pitchFamily="34" charset="-128"/>
              </a:defRPr>
            </a:lvl9pPr>
          </a:lstStyle>
          <a:p>
            <a:fld id="{61CAD195-C17C-49D4-B427-1E868F0CED7C}" type="slidenum">
              <a:rPr lang="en-US" sz="1100">
                <a:solidFill>
                  <a:schemeClr val="tx1"/>
                </a:solidFill>
                <a:latin typeface="Times New Roman" pitchFamily="18" charset="0"/>
              </a:rPr>
              <a:pPr/>
              <a:t>9</a:t>
            </a:fld>
            <a:endParaRPr lang="en-US" sz="1100" dirty="0">
              <a:solidFill>
                <a:schemeClr val="tx1"/>
              </a:solidFill>
              <a:latin typeface="Times New Roman" pitchFamily="18" charset="0"/>
            </a:endParaRPr>
          </a:p>
        </p:txBody>
      </p:sp>
    </p:spTree>
    <p:extLst>
      <p:ext uri="{BB962C8B-B14F-4D97-AF65-F5344CB8AC3E}">
        <p14:creationId xmlns:p14="http://schemas.microsoft.com/office/powerpoint/2010/main" val="2800816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9472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6480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70349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5100"/>
            <a:ext cx="7772400" cy="2387600"/>
          </a:xfrm>
        </p:spPr>
        <p:txBody>
          <a:bodyPr anchor="b"/>
          <a:lstStyle>
            <a:lvl1pPr algn="ctr">
              <a:defRPr sz="3375"/>
            </a:lvl1pPr>
          </a:lstStyle>
          <a:p>
            <a:r>
              <a:rPr lang="en-US" dirty="0"/>
              <a:t>Click to edit Master title style</a:t>
            </a:r>
          </a:p>
        </p:txBody>
      </p:sp>
      <p:sp>
        <p:nvSpPr>
          <p:cNvPr id="3" name="Subtitle 2"/>
          <p:cNvSpPr>
            <a:spLocks noGrp="1"/>
          </p:cNvSpPr>
          <p:nvPr>
            <p:ph type="subTitle" idx="1"/>
          </p:nvPr>
        </p:nvSpPr>
        <p:spPr>
          <a:xfrm>
            <a:off x="1143000" y="3716915"/>
            <a:ext cx="6858000" cy="9699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1611315" y="4"/>
            <a:ext cx="6618287"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4718050" y="4718050"/>
            <a:ext cx="4425950" cy="2139950"/>
          </a:xfrm>
        </p:spPr>
        <p:txBody>
          <a:bodyPr/>
          <a:lstStyle>
            <a:lvl1pPr>
              <a:defRPr baseline="0"/>
            </a:lvl1pPr>
          </a:lstStyle>
          <a:p>
            <a:r>
              <a:rPr lang="en-US" dirty="0"/>
              <a:t>Add PTTC Stacked bars here on actual first slide (not in Master).  Don’t forget to add alt text.</a:t>
            </a:r>
          </a:p>
        </p:txBody>
      </p:sp>
    </p:spTree>
    <p:custDataLst>
      <p:tags r:id="rId1"/>
    </p:custDataLst>
    <p:extLst>
      <p:ext uri="{BB962C8B-B14F-4D97-AF65-F5344CB8AC3E}">
        <p14:creationId xmlns:p14="http://schemas.microsoft.com/office/powerpoint/2010/main" val="3182064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 y="2310"/>
            <a:ext cx="9143999" cy="1041248"/>
          </a:xfrm>
        </p:spPr>
        <p:txBody>
          <a:bodyPr anchor="b">
            <a:normAutofit/>
          </a:bodyPr>
          <a:lstStyle>
            <a:lvl1pPr>
              <a:defRPr sz="2475"/>
            </a:lvl1pPr>
          </a:lstStyle>
          <a:p>
            <a:r>
              <a:rPr lang="en-US" dirty="0"/>
              <a:t>Click to edit Master title style</a:t>
            </a:r>
          </a:p>
        </p:txBody>
      </p:sp>
      <p:sp>
        <p:nvSpPr>
          <p:cNvPr id="11" name="Text Placeholder 10"/>
          <p:cNvSpPr>
            <a:spLocks noGrp="1"/>
          </p:cNvSpPr>
          <p:nvPr>
            <p:ph type="body" sz="quarter" idx="11"/>
          </p:nvPr>
        </p:nvSpPr>
        <p:spPr>
          <a:xfrm>
            <a:off x="563149" y="3526027"/>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563149" y="1668652"/>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5801916" y="1668643"/>
            <a:ext cx="2677716" cy="1392918"/>
          </a:xfrm>
        </p:spPr>
        <p:txBody>
          <a:bodyPr/>
          <a:lstStyle/>
          <a:p>
            <a:endParaRPr lang="en-US" dirty="0"/>
          </a:p>
        </p:txBody>
      </p:sp>
      <p:sp>
        <p:nvSpPr>
          <p:cNvPr id="17" name="Picture Placeholder 16"/>
          <p:cNvSpPr>
            <a:spLocks noGrp="1" noChangeAspect="1"/>
          </p:cNvSpPr>
          <p:nvPr>
            <p:ph type="pic" sz="quarter" idx="14"/>
          </p:nvPr>
        </p:nvSpPr>
        <p:spPr>
          <a:xfrm>
            <a:off x="5801916" y="3526018"/>
            <a:ext cx="2681478" cy="1389888"/>
          </a:xfrm>
        </p:spPr>
        <p:txBody>
          <a:bodyPr/>
          <a:lstStyle/>
          <a:p>
            <a:endParaRPr lang="en-US"/>
          </a:p>
        </p:txBody>
      </p:sp>
      <p:sp>
        <p:nvSpPr>
          <p:cNvPr id="8" name="Picture Placeholder 7"/>
          <p:cNvSpPr>
            <a:spLocks noGrp="1" noChangeAspect="1"/>
          </p:cNvSpPr>
          <p:nvPr>
            <p:ph type="pic" sz="quarter" idx="15" hasCustomPrompt="1"/>
          </p:nvPr>
        </p:nvSpPr>
        <p:spPr>
          <a:xfrm>
            <a:off x="563149" y="5769430"/>
            <a:ext cx="3927475" cy="706437"/>
          </a:xfrm>
        </p:spPr>
        <p:txBody>
          <a:bodyPr/>
          <a:lstStyle>
            <a:lvl1pPr>
              <a:defRPr baseline="0"/>
            </a:lvl1pPr>
          </a:lstStyle>
          <a:p>
            <a:r>
              <a:rPr lang="en-US" dirty="0"/>
              <a:t>Your logo on Master slide</a:t>
            </a:r>
          </a:p>
        </p:txBody>
      </p:sp>
    </p:spTree>
    <p:custDataLst>
      <p:tags r:id="rId1"/>
    </p:custDataLst>
    <p:extLst>
      <p:ext uri="{BB962C8B-B14F-4D97-AF65-F5344CB8AC3E}">
        <p14:creationId xmlns:p14="http://schemas.microsoft.com/office/powerpoint/2010/main" val="2814393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48019" y="0"/>
            <a:ext cx="8475260" cy="1166884"/>
          </a:xfrm>
        </p:spPr>
        <p:txBody>
          <a:bodyPr/>
          <a:lstStyle/>
          <a:p>
            <a:r>
              <a:rPr lang="en-US" dirty="0"/>
              <a:t>Click to edit Master title style</a:t>
            </a:r>
          </a:p>
        </p:txBody>
      </p:sp>
      <p:sp>
        <p:nvSpPr>
          <p:cNvPr id="7" name="Content Placeholder 6"/>
          <p:cNvSpPr>
            <a:spLocks noGrp="1"/>
          </p:cNvSpPr>
          <p:nvPr>
            <p:ph sz="quarter" idx="10"/>
          </p:nvPr>
        </p:nvSpPr>
        <p:spPr>
          <a:xfrm>
            <a:off x="2852453" y="4500111"/>
            <a:ext cx="3330178"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348019" y="1321929"/>
            <a:ext cx="343997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5247086" y="1321928"/>
            <a:ext cx="3576193"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378801" y="5800299"/>
            <a:ext cx="2428013" cy="436728"/>
          </a:xfrm>
        </p:spPr>
        <p:txBody>
          <a:bodyPr/>
          <a:lstStyle>
            <a:lvl1pPr>
              <a:defRPr baseline="0"/>
            </a:lvl1pPr>
          </a:lstStyle>
          <a:p>
            <a:r>
              <a:rPr lang="en-US" dirty="0"/>
              <a:t>Your logo on Master slide</a:t>
            </a:r>
          </a:p>
        </p:txBody>
      </p:sp>
      <p:pic>
        <p:nvPicPr>
          <p:cNvPr id="12" name="Picture 11"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3"/>
            <a:ext cx="2487302" cy="1658201"/>
          </a:xfrm>
          <a:prstGeom prst="rect">
            <a:avLst/>
          </a:prstGeom>
          <a:noFill/>
          <a:ln>
            <a:noFill/>
          </a:ln>
        </p:spPr>
      </p:pic>
    </p:spTree>
    <p:custDataLst>
      <p:tags r:id="rId1"/>
    </p:custDataLst>
    <p:extLst>
      <p:ext uri="{BB962C8B-B14F-4D97-AF65-F5344CB8AC3E}">
        <p14:creationId xmlns:p14="http://schemas.microsoft.com/office/powerpoint/2010/main" val="2663786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076" y="560832"/>
            <a:ext cx="7886468" cy="357898"/>
          </a:xfrm>
        </p:spPr>
        <p:txBody>
          <a:bodyPr/>
          <a:lstStyle/>
          <a:p>
            <a:r>
              <a:rPr lang="en-US" dirty="0"/>
              <a:t>Click to edit Master title style</a:t>
            </a:r>
          </a:p>
        </p:txBody>
      </p:sp>
      <p:sp>
        <p:nvSpPr>
          <p:cNvPr id="3" name="Text Placeholder 2"/>
          <p:cNvSpPr>
            <a:spLocks noGrp="1"/>
          </p:cNvSpPr>
          <p:nvPr>
            <p:ph type="body" idx="1"/>
          </p:nvPr>
        </p:nvSpPr>
        <p:spPr>
          <a:xfrm>
            <a:off x="630075" y="1360457"/>
            <a:ext cx="3868108"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630075" y="2184369"/>
            <a:ext cx="3868108"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386" y="1360457"/>
            <a:ext cx="388715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29386" y="2184369"/>
            <a:ext cx="3887157"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630076" y="5953675"/>
            <a:ext cx="3927475" cy="706437"/>
          </a:xfrm>
        </p:spPr>
        <p:txBody>
          <a:bodyPr/>
          <a:lstStyle>
            <a:lvl1pPr>
              <a:defRPr baseline="0"/>
            </a:lvl1pPr>
          </a:lstStyle>
          <a:p>
            <a:r>
              <a:rPr lang="en-US" dirty="0"/>
              <a:t>Your logo on Master slide</a:t>
            </a:r>
          </a:p>
        </p:txBody>
      </p:sp>
    </p:spTree>
    <p:custDataLst>
      <p:tags r:id="rId1"/>
    </p:custDataLst>
    <p:extLst>
      <p:ext uri="{BB962C8B-B14F-4D97-AF65-F5344CB8AC3E}">
        <p14:creationId xmlns:p14="http://schemas.microsoft.com/office/powerpoint/2010/main" val="220313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29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2755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927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2/2/21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633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2/2/21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7525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2/2/21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6768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7772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8234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2/2/21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13927847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hyperlink" Target="https://youtu.be/s27f7Jzy2k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3.jp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hyperlink" Target="http://www.vsias.org/wp-content/uploads/2015/07/VSIAS_July-14-2015_AitDaoud_Review-of-Medical-Marijuana.ppt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yeAN26kJuTQ"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youtu.be/EpfnDijz2d8"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hyperlink" Target="https://www.youtube.com/watch?v=0-8PvNOdBy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03042"/>
            <a:ext cx="7772400" cy="1179658"/>
          </a:xfrm>
        </p:spPr>
        <p:txBody>
          <a:bodyPr>
            <a:normAutofit/>
          </a:bodyPr>
          <a:lstStyle/>
          <a:p>
            <a:r>
              <a:rPr lang="en-US" sz="3200" b="1" dirty="0">
                <a:latin typeface="Arial"/>
              </a:rPr>
              <a:t>Cannabis and the Adolescent Brain</a:t>
            </a:r>
            <a:endParaRPr lang="en-US" sz="3200" dirty="0"/>
          </a:p>
        </p:txBody>
      </p:sp>
      <p:sp>
        <p:nvSpPr>
          <p:cNvPr id="3" name="Subtitle 2"/>
          <p:cNvSpPr>
            <a:spLocks noGrp="1"/>
          </p:cNvSpPr>
          <p:nvPr>
            <p:ph type="subTitle" idx="1"/>
          </p:nvPr>
        </p:nvSpPr>
        <p:spPr/>
        <p:txBody>
          <a:bodyPr>
            <a:normAutofit/>
          </a:bodyPr>
          <a:lstStyle/>
          <a:p>
            <a:r>
              <a:rPr lang="en-US" sz="1800" dirty="0">
                <a:latin typeface="Arial"/>
              </a:rPr>
              <a:t>Key Information for Prevention Practitioners to Share with Key Stakeholders and Communities</a:t>
            </a:r>
          </a:p>
        </p:txBody>
      </p:sp>
      <p:pic>
        <p:nvPicPr>
          <p:cNvPr id="7" name="Picture Placeholder 6" descr="MHTTC stacked color bars"/>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t="20215" r="-1568" b="20777"/>
          <a:stretch/>
        </p:blipFill>
        <p:spPr>
          <a:xfrm>
            <a:off x="5353879" y="5318307"/>
            <a:ext cx="3882887" cy="1539693"/>
          </a:xfr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665" y="5612957"/>
            <a:ext cx="2653649" cy="89386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7117" y="44155"/>
            <a:ext cx="6172200" cy="2057400"/>
          </a:xfrm>
          <a:prstGeom prst="rect">
            <a:avLst/>
          </a:prstGeom>
        </p:spPr>
      </p:pic>
    </p:spTree>
    <p:custDataLst>
      <p:tags r:id="rId1"/>
    </p:custDataLst>
    <p:extLst>
      <p:ext uri="{BB962C8B-B14F-4D97-AF65-F5344CB8AC3E}">
        <p14:creationId xmlns:p14="http://schemas.microsoft.com/office/powerpoint/2010/main" val="129637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image from ThinkstockPhotos-481213142.jpg,, is the transmission of neural receptors. " title="Neural transmis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327" y="1920478"/>
            <a:ext cx="2380737" cy="2832911"/>
          </a:xfrm>
          <a:prstGeom prst="rect">
            <a:avLst/>
          </a:prstGeom>
        </p:spPr>
      </p:pic>
      <p:pic>
        <p:nvPicPr>
          <p:cNvPr id="3" name="Picture 2" descr="This diagram shows the neuron with an enlarged image of the transmittion in the synaptic cleft. &#10;&#10;ThinkstockPhotos-499581991.jpg" title="Diagram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720" y="2026503"/>
            <a:ext cx="3471455" cy="2726887"/>
          </a:xfrm>
          <a:prstGeom prst="rect">
            <a:avLst/>
          </a:prstGeom>
        </p:spPr>
      </p:pic>
      <p:sp>
        <p:nvSpPr>
          <p:cNvPr id="2" name="Title 1"/>
          <p:cNvSpPr>
            <a:spLocks noGrp="1"/>
          </p:cNvSpPr>
          <p:nvPr>
            <p:ph type="title"/>
          </p:nvPr>
        </p:nvSpPr>
        <p:spPr>
          <a:xfrm>
            <a:off x="1182328" y="857250"/>
            <a:ext cx="7075848" cy="875163"/>
          </a:xfrm>
        </p:spPr>
        <p:txBody>
          <a:bodyPr/>
          <a:lstStyle/>
          <a:p>
            <a:r>
              <a:rPr lang="en-US" altLang="en-US" dirty="0">
                <a:latin typeface="Arial" panose="020B0604020202020204" pitchFamily="34" charset="0"/>
                <a:cs typeface="Arial" panose="020B0604020202020204" pitchFamily="34" charset="0"/>
              </a:rPr>
              <a:t>Addiction and the Brain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84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0076" y="437322"/>
            <a:ext cx="8107244" cy="1230721"/>
          </a:xfrm>
        </p:spPr>
        <p:txBody>
          <a:bodyPr>
            <a:noAutofit/>
          </a:bodyPr>
          <a:lstStyle/>
          <a:p>
            <a:r>
              <a:rPr lang="en-US" sz="4000" dirty="0">
                <a:latin typeface="Arial" panose="020B0604020202020204" pitchFamily="34" charset="0"/>
                <a:cs typeface="Arial" panose="020B0604020202020204" pitchFamily="34" charset="0"/>
              </a:rPr>
              <a:t>Made in the Brain: Endogenous Endocannabinoids</a:t>
            </a:r>
          </a:p>
        </p:txBody>
      </p:sp>
      <p:pic>
        <p:nvPicPr>
          <p:cNvPr id="10" name="Picture 9" descr="This image is a bubble graph of the endocannabinoid system. " title="The Endocannabinoid System"/>
          <p:cNvPicPr>
            <a:picLocks noChangeAspect="1"/>
          </p:cNvPicPr>
          <p:nvPr/>
        </p:nvPicPr>
        <p:blipFill>
          <a:blip r:embed="rId3"/>
          <a:stretch>
            <a:fillRect/>
          </a:stretch>
        </p:blipFill>
        <p:spPr>
          <a:xfrm>
            <a:off x="4646443" y="1877592"/>
            <a:ext cx="4090877" cy="3276666"/>
          </a:xfrm>
          <a:prstGeom prst="rect">
            <a:avLst/>
          </a:prstGeom>
        </p:spPr>
      </p:pic>
      <p:pic>
        <p:nvPicPr>
          <p:cNvPr id="11" name="Content Placeholder 3" descr="This image is an MRI schan of cannibanoid receptors throughout the body. " title="Cannibanoid Receptors"/>
          <p:cNvPicPr>
            <a:picLocks noChangeAspect="1"/>
          </p:cNvPicPr>
          <p:nvPr/>
        </p:nvPicPr>
        <p:blipFill>
          <a:blip r:embed="rId4"/>
          <a:stretch>
            <a:fillRect/>
          </a:stretch>
        </p:blipFill>
        <p:spPr>
          <a:xfrm>
            <a:off x="1202634" y="1668043"/>
            <a:ext cx="2790581" cy="3486215"/>
          </a:xfrm>
          <a:prstGeom prst="rect">
            <a:avLst/>
          </a:prstGeom>
        </p:spPr>
      </p:pic>
    </p:spTree>
    <p:extLst>
      <p:ext uri="{BB962C8B-B14F-4D97-AF65-F5344CB8AC3E}">
        <p14:creationId xmlns:p14="http://schemas.microsoft.com/office/powerpoint/2010/main" val="1390201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234" y="530088"/>
            <a:ext cx="6679096" cy="1296221"/>
          </a:xfrm>
        </p:spPr>
        <p:txBody>
          <a:bodyPr>
            <a:noAutofit/>
          </a:bodyPr>
          <a:lstStyle/>
          <a:p>
            <a:r>
              <a:rPr lang="en-US" sz="4000" dirty="0">
                <a:latin typeface="Arial" panose="020B0604020202020204" pitchFamily="34" charset="0"/>
                <a:cs typeface="Arial" panose="020B0604020202020204" pitchFamily="34" charset="0"/>
              </a:rPr>
              <a:t>Endocannabinoids and THC</a:t>
            </a:r>
          </a:p>
        </p:txBody>
      </p:sp>
      <p:pic>
        <p:nvPicPr>
          <p:cNvPr id="7" name="Content Placeholder 3" descr="This dual image shows the similarity of the brain's natural chemicals and the chemical structure of THC. " title="Endocannabinoids and THC">
            <a:extLst>
              <a:ext uri="{FF2B5EF4-FFF2-40B4-BE49-F238E27FC236}">
                <a16:creationId xmlns:a16="http://schemas.microsoft.com/office/drawing/2014/main" id="{816624CA-9687-4CF1-AA11-C32723648E27}"/>
              </a:ext>
            </a:extLst>
          </p:cNvPr>
          <p:cNvPicPr>
            <a:picLocks noChangeAspect="1"/>
          </p:cNvPicPr>
          <p:nvPr/>
        </p:nvPicPr>
        <p:blipFill>
          <a:blip r:embed="rId3"/>
          <a:stretch>
            <a:fillRect/>
          </a:stretch>
        </p:blipFill>
        <p:spPr>
          <a:xfrm>
            <a:off x="2476502" y="1826309"/>
            <a:ext cx="4103260" cy="324157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7939" y="5649508"/>
            <a:ext cx="2276061" cy="1517374"/>
          </a:xfrm>
          <a:prstGeom prst="rect">
            <a:avLst/>
          </a:prstGeom>
        </p:spPr>
      </p:pic>
    </p:spTree>
    <p:extLst>
      <p:ext uri="{BB962C8B-B14F-4D97-AF65-F5344CB8AC3E}">
        <p14:creationId xmlns:p14="http://schemas.microsoft.com/office/powerpoint/2010/main" val="3481967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51" y="1046094"/>
            <a:ext cx="7705693" cy="500204"/>
          </a:xfrm>
        </p:spPr>
        <p:txBody>
          <a:bodyPr>
            <a:normAutofit/>
          </a:bodyPr>
          <a:lstStyle/>
          <a:p>
            <a:r>
              <a:rPr lang="en-US" sz="2700" dirty="0">
                <a:latin typeface="Arial" panose="020B0604020202020204" pitchFamily="34" charset="0"/>
                <a:cs typeface="Arial" panose="020B0604020202020204" pitchFamily="34" charset="0"/>
              </a:rPr>
              <a:t>Brain Cannabinoid Receptor Sites</a:t>
            </a:r>
            <a:endParaRPr lang="en-US" sz="2700" baseline="30000"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810851" y="1708369"/>
            <a:ext cx="3291975" cy="2204960"/>
          </a:xfrm>
        </p:spPr>
        <p:txBody>
          <a:bodyPr>
            <a:normAutofit lnSpcReduction="10000"/>
          </a:bodyPr>
          <a:lstStyle/>
          <a:p>
            <a:pPr marL="342900">
              <a:lnSpc>
                <a:spcPct val="110000"/>
              </a:lnSpc>
              <a:spcBef>
                <a:spcPts val="563"/>
              </a:spcBef>
            </a:pPr>
            <a:r>
              <a:rPr lang="en-US" sz="1800" dirty="0">
                <a:latin typeface="Arial" panose="020B0604020202020204" pitchFamily="34" charset="0"/>
                <a:cs typeface="Arial" panose="020B0604020202020204" pitchFamily="34" charset="0"/>
              </a:rPr>
              <a:t>Nucleus </a:t>
            </a:r>
            <a:r>
              <a:rPr lang="en-US" sz="1800" dirty="0" err="1">
                <a:latin typeface="Arial" panose="020B0604020202020204" pitchFamily="34" charset="0"/>
                <a:cs typeface="Arial" panose="020B0604020202020204" pitchFamily="34" charset="0"/>
              </a:rPr>
              <a:t>Accumbens</a:t>
            </a:r>
            <a:endParaRPr lang="en-US" sz="1800" dirty="0">
              <a:latin typeface="Arial" panose="020B0604020202020204" pitchFamily="34" charset="0"/>
              <a:cs typeface="Arial" panose="020B0604020202020204" pitchFamily="34" charset="0"/>
            </a:endParaRPr>
          </a:p>
          <a:p>
            <a:pPr marL="342900">
              <a:lnSpc>
                <a:spcPct val="110000"/>
              </a:lnSpc>
              <a:spcBef>
                <a:spcPts val="563"/>
              </a:spcBef>
            </a:pPr>
            <a:r>
              <a:rPr lang="en-US" sz="1800" dirty="0">
                <a:latin typeface="Arial" panose="020B0604020202020204" pitchFamily="34" charset="0"/>
                <a:cs typeface="Arial" panose="020B0604020202020204" pitchFamily="34" charset="0"/>
              </a:rPr>
              <a:t>Hippocampus</a:t>
            </a:r>
          </a:p>
          <a:p>
            <a:pPr marL="342900">
              <a:lnSpc>
                <a:spcPct val="110000"/>
              </a:lnSpc>
              <a:spcBef>
                <a:spcPts val="563"/>
              </a:spcBef>
            </a:pPr>
            <a:r>
              <a:rPr lang="en-US" sz="1800" dirty="0">
                <a:latin typeface="Arial" panose="020B0604020202020204" pitchFamily="34" charset="0"/>
                <a:cs typeface="Arial" panose="020B0604020202020204" pitchFamily="34" charset="0"/>
              </a:rPr>
              <a:t>Amygdala</a:t>
            </a:r>
          </a:p>
          <a:p>
            <a:pPr marL="342900">
              <a:lnSpc>
                <a:spcPct val="110000"/>
              </a:lnSpc>
              <a:spcBef>
                <a:spcPts val="563"/>
              </a:spcBef>
            </a:pPr>
            <a:r>
              <a:rPr lang="en-US" sz="1800" dirty="0">
                <a:latin typeface="Arial" panose="020B0604020202020204" pitchFamily="34" charset="0"/>
                <a:cs typeface="Arial" panose="020B0604020202020204" pitchFamily="34" charset="0"/>
              </a:rPr>
              <a:t>Hypothalamus</a:t>
            </a:r>
          </a:p>
          <a:p>
            <a:pPr marL="342900">
              <a:lnSpc>
                <a:spcPct val="110000"/>
              </a:lnSpc>
              <a:spcBef>
                <a:spcPts val="563"/>
              </a:spcBef>
            </a:pPr>
            <a:r>
              <a:rPr lang="en-US" sz="1800" dirty="0">
                <a:latin typeface="Arial" panose="020B0604020202020204" pitchFamily="34" charset="0"/>
                <a:cs typeface="Arial" panose="020B0604020202020204" pitchFamily="34" charset="0"/>
              </a:rPr>
              <a:t>Medulla</a:t>
            </a:r>
          </a:p>
          <a:p>
            <a:pPr marL="342900">
              <a:lnSpc>
                <a:spcPct val="110000"/>
              </a:lnSpc>
              <a:spcBef>
                <a:spcPts val="563"/>
              </a:spcBef>
            </a:pPr>
            <a:r>
              <a:rPr lang="en-US" sz="1800" dirty="0">
                <a:latin typeface="Arial" panose="020B0604020202020204" pitchFamily="34" charset="0"/>
                <a:cs typeface="Arial" panose="020B0604020202020204" pitchFamily="34" charset="0"/>
              </a:rPr>
              <a:t>Cerebellum</a:t>
            </a:r>
          </a:p>
          <a:p>
            <a:pPr marL="0" indent="0">
              <a:buNone/>
            </a:pPr>
            <a:endParaRPr lang="en-US" dirty="0"/>
          </a:p>
        </p:txBody>
      </p:sp>
      <p:pic>
        <p:nvPicPr>
          <p:cNvPr id="6" name="Content Placeholder 4" descr="This lateral image shows the receptor sites of the brain for cannabinoids and their function. " title="Lateral view of the brain"/>
          <p:cNvPicPr>
            <a:picLocks noGrp="1" noChangeAspect="1"/>
          </p:cNvPicPr>
          <p:nvPr>
            <p:ph sz="quarter" idx="4"/>
          </p:nvPr>
        </p:nvPicPr>
        <p:blipFill>
          <a:blip r:embed="rId3"/>
          <a:stretch>
            <a:fillRect/>
          </a:stretch>
        </p:blipFill>
        <p:spPr>
          <a:xfrm>
            <a:off x="4705351" y="1711780"/>
            <a:ext cx="3975197" cy="3459053"/>
          </a:xfrm>
          <a:prstGeom prst="rect">
            <a:avLst/>
          </a:prstGeom>
        </p:spPr>
      </p:pic>
      <p:sp>
        <p:nvSpPr>
          <p:cNvPr id="7" name="TextBox 6"/>
          <p:cNvSpPr txBox="1"/>
          <p:nvPr/>
        </p:nvSpPr>
        <p:spPr>
          <a:xfrm>
            <a:off x="810851" y="4478335"/>
            <a:ext cx="3502732"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hlinkClick r:id="rId4"/>
              </a:rPr>
              <a:t>Click here to watch the NIDA video</a:t>
            </a:r>
            <a:r>
              <a:rPr lang="en-US" dirty="0">
                <a:latin typeface="Arial" panose="020B0604020202020204" pitchFamily="34" charset="0"/>
                <a:cs typeface="Arial" panose="020B0604020202020204" pitchFamily="34" charset="0"/>
              </a:rPr>
              <a:t>: The Reward Circuit: How the Brain Responds to Marijuana</a:t>
            </a:r>
          </a:p>
        </p:txBody>
      </p:sp>
      <p:sp>
        <p:nvSpPr>
          <p:cNvPr id="3" name="Rectangle 2"/>
          <p:cNvSpPr/>
          <p:nvPr/>
        </p:nvSpPr>
        <p:spPr>
          <a:xfrm>
            <a:off x="810851" y="3810187"/>
            <a:ext cx="3790967" cy="600164"/>
          </a:xfrm>
          <a:prstGeom prst="rect">
            <a:avLst/>
          </a:prstGeom>
        </p:spPr>
        <p:txBody>
          <a:bodyPr wrap="square">
            <a:spAutoFit/>
          </a:bodyPr>
          <a:lstStyle/>
          <a:p>
            <a:r>
              <a:rPr lang="en-US" sz="1650" dirty="0">
                <a:latin typeface="Arial" panose="020B0604020202020204" pitchFamily="34" charset="0"/>
                <a:cs typeface="Arial" panose="020B0604020202020204" pitchFamily="34" charset="0"/>
              </a:rPr>
              <a:t>(Zhang, H., et al., 2014; </a:t>
            </a:r>
            <a:r>
              <a:rPr lang="en-US" sz="1650" dirty="0" err="1">
                <a:latin typeface="Arial" panose="020B0604020202020204" pitchFamily="34" charset="0"/>
                <a:cs typeface="Arial" panose="020B0604020202020204" pitchFamily="34" charset="0"/>
              </a:rPr>
              <a:t>Ait-Daoud</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Tiouririne</a:t>
            </a:r>
            <a:r>
              <a:rPr lang="en-US" sz="1650" dirty="0">
                <a:latin typeface="Arial" panose="020B0604020202020204" pitchFamily="34" charset="0"/>
                <a:cs typeface="Arial" panose="020B0604020202020204" pitchFamily="34" charset="0"/>
              </a:rPr>
              <a:t>, N. (</a:t>
            </a:r>
            <a:r>
              <a:rPr lang="en-US" sz="1650" dirty="0" err="1">
                <a:latin typeface="Arial" panose="020B0604020202020204" pitchFamily="34" charset="0"/>
                <a:cs typeface="Arial" panose="020B0604020202020204" pitchFamily="34" charset="0"/>
              </a:rPr>
              <a:t>n.d.</a:t>
            </a:r>
            <a:r>
              <a:rPr lang="en-US" sz="1650"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499" y="6013930"/>
            <a:ext cx="8048396" cy="163288"/>
          </a:xfrm>
          <a:prstGeom prst="rect">
            <a:avLst/>
          </a:prstGeom>
        </p:spPr>
      </p:pic>
    </p:spTree>
    <p:extLst>
      <p:ext uri="{BB962C8B-B14F-4D97-AF65-F5344CB8AC3E}">
        <p14:creationId xmlns:p14="http://schemas.microsoft.com/office/powerpoint/2010/main" val="3361628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Where Marijuana Acts</a:t>
            </a:r>
          </a:p>
        </p:txBody>
      </p:sp>
      <p:pic>
        <p:nvPicPr>
          <p:cNvPr id="7" name="Content Placeholder 3" descr="This lateral image of the brain shows the parts of the brain cannabinoids act on, and what the functions are housed in those portions of the brain.&#10;&#10;Shroomery - A nice historical overview of cannabanoid research" title="Where Marijuana acts"/>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879738" y="948143"/>
            <a:ext cx="6857724" cy="4790048"/>
          </a:xfrm>
          <a:prstGeom prst="rect">
            <a:avLst/>
          </a:prstGeom>
        </p:spPr>
      </p:pic>
    </p:spTree>
    <p:extLst>
      <p:ext uri="{BB962C8B-B14F-4D97-AF65-F5344CB8AC3E}">
        <p14:creationId xmlns:p14="http://schemas.microsoft.com/office/powerpoint/2010/main" val="1173127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76" y="1277874"/>
            <a:ext cx="7886468" cy="502639"/>
          </a:xfrm>
        </p:spPr>
        <p:txBody>
          <a:bodyPr>
            <a:noAutofit/>
          </a:bodyPr>
          <a:lstStyle/>
          <a:p>
            <a:r>
              <a:rPr lang="en-US" sz="3600" dirty="0">
                <a:latin typeface="Arial" panose="020B0604020202020204" pitchFamily="34" charset="0"/>
                <a:cs typeface="Arial" panose="020B0604020202020204" pitchFamily="34" charset="0"/>
              </a:rPr>
              <a:t>Cannabis and the Adolescent Brain</a:t>
            </a:r>
          </a:p>
        </p:txBody>
      </p:sp>
      <p:sp>
        <p:nvSpPr>
          <p:cNvPr id="3" name="Text Placeholder 2"/>
          <p:cNvSpPr>
            <a:spLocks noGrp="1"/>
          </p:cNvSpPr>
          <p:nvPr>
            <p:ph sz="half" idx="2"/>
          </p:nvPr>
        </p:nvSpPr>
        <p:spPr>
          <a:xfrm>
            <a:off x="463826" y="1877592"/>
            <a:ext cx="3964784" cy="3084639"/>
          </a:xfrm>
        </p:spPr>
        <p:txBody>
          <a:bodyPr>
            <a:normAutofit fontScale="77500" lnSpcReduction="20000"/>
          </a:bodyPr>
          <a:lstStyle/>
          <a:p>
            <a:pPr marL="34290"/>
            <a:r>
              <a:rPr lang="en-US" sz="3100" dirty="0">
                <a:latin typeface="Arial" panose="020B0604020202020204" pitchFamily="34" charset="0"/>
                <a:cs typeface="Arial" panose="020B0604020202020204" pitchFamily="34" charset="0"/>
              </a:rPr>
              <a:t>Regular cannabis use early in life can result in impairments such as: </a:t>
            </a:r>
          </a:p>
          <a:p>
            <a:pPr marL="0" indent="0">
              <a:buNone/>
            </a:pPr>
            <a:r>
              <a:rPr lang="en-US" sz="3100" dirty="0">
                <a:latin typeface="Arial" panose="020B0604020202020204" pitchFamily="34" charset="0"/>
                <a:cs typeface="Arial" panose="020B0604020202020204" pitchFamily="34" charset="0"/>
              </a:rPr>
              <a:t>	</a:t>
            </a:r>
          </a:p>
          <a:p>
            <a:pPr marL="350044" lvl="1" indent="-342900"/>
            <a:r>
              <a:rPr lang="en-US" sz="3100" dirty="0">
                <a:latin typeface="Arial" panose="020B0604020202020204" pitchFamily="34" charset="0"/>
                <a:cs typeface="Arial" panose="020B0604020202020204" pitchFamily="34" charset="0"/>
              </a:rPr>
              <a:t>Poor academic performance</a:t>
            </a:r>
          </a:p>
          <a:p>
            <a:pPr marL="7144" lvl="1"/>
            <a:endParaRPr lang="en-US" sz="3100" dirty="0">
              <a:latin typeface="Arial" panose="020B0604020202020204" pitchFamily="34" charset="0"/>
              <a:cs typeface="Arial" panose="020B0604020202020204" pitchFamily="34" charset="0"/>
            </a:endParaRPr>
          </a:p>
          <a:p>
            <a:pPr marL="350044" lvl="1" indent="-342900"/>
            <a:r>
              <a:rPr lang="en-US" sz="3100" dirty="0">
                <a:latin typeface="Arial" panose="020B0604020202020204" pitchFamily="34" charset="0"/>
                <a:cs typeface="Arial" panose="020B0604020202020204" pitchFamily="34" charset="0"/>
              </a:rPr>
              <a:t>Deficits in attention, information processing, and memory</a:t>
            </a:r>
          </a:p>
          <a:p>
            <a:pPr marL="0" indent="0">
              <a:buNone/>
            </a:pPr>
            <a:endParaRPr lang="en-US" dirty="0"/>
          </a:p>
        </p:txBody>
      </p:sp>
      <p:pic>
        <p:nvPicPr>
          <p:cNvPr id="4" name="Content Placeholder 3" descr="This image is a depiction of effects of Cannabis on the adolescent brain. " title="Classroom Image"/>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73309" y="1904909"/>
            <a:ext cx="4073735" cy="3057323"/>
          </a:xfrm>
        </p:spPr>
      </p:pic>
      <p:sp>
        <p:nvSpPr>
          <p:cNvPr id="5" name="Rectangle 4"/>
          <p:cNvSpPr/>
          <p:nvPr/>
        </p:nvSpPr>
        <p:spPr>
          <a:xfrm>
            <a:off x="560502" y="4962232"/>
            <a:ext cx="3868108"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Batalla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A,et.al</a:t>
            </a:r>
            <a:r>
              <a:rPr lang="en-US" sz="2400" dirty="0">
                <a:latin typeface="Arial" panose="020B0604020202020204" pitchFamily="34" charset="0"/>
                <a:cs typeface="Arial" panose="020B0604020202020204" pitchFamily="34" charset="0"/>
              </a:rPr>
              <a:t>., 2013; </a:t>
            </a:r>
            <a:r>
              <a:rPr lang="en-US" sz="2400" dirty="0" err="1">
                <a:latin typeface="Arial" panose="020B0604020202020204" pitchFamily="34" charset="0"/>
                <a:cs typeface="Arial" panose="020B0604020202020204" pitchFamily="34" charset="0"/>
              </a:rPr>
              <a:t>Bossong</a:t>
            </a:r>
            <a:r>
              <a:rPr lang="en-US" sz="2400" dirty="0">
                <a:latin typeface="Arial" panose="020B0604020202020204" pitchFamily="34" charset="0"/>
                <a:cs typeface="Arial" panose="020B0604020202020204" pitchFamily="34" charset="0"/>
              </a:rPr>
              <a:t>, M., et.al., 2012)</a:t>
            </a:r>
          </a:p>
        </p:txBody>
      </p:sp>
    </p:spTree>
    <p:extLst>
      <p:ext uri="{BB962C8B-B14F-4D97-AF65-F5344CB8AC3E}">
        <p14:creationId xmlns:p14="http://schemas.microsoft.com/office/powerpoint/2010/main" val="1981634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Brain Differences in Adolescent who Use Cannabis: Structural</a:t>
            </a:r>
          </a:p>
        </p:txBody>
      </p:sp>
      <p:sp>
        <p:nvSpPr>
          <p:cNvPr id="3" name="Content Placeholder 2"/>
          <p:cNvSpPr>
            <a:spLocks noGrp="1"/>
          </p:cNvSpPr>
          <p:nvPr>
            <p:ph idx="1"/>
          </p:nvPr>
        </p:nvSpPr>
        <p:spPr>
          <a:xfrm>
            <a:off x="628650" y="2125266"/>
            <a:ext cx="7886700" cy="3520160"/>
          </a:xfrm>
        </p:spPr>
        <p:txBody>
          <a:bodyPr>
            <a:noAutofit/>
          </a:bodyPr>
          <a:lstStyle/>
          <a:p>
            <a:pPr lvl="0"/>
            <a:r>
              <a:rPr lang="en-US" sz="2000" dirty="0">
                <a:latin typeface="Arial" panose="020B0604020202020204" pitchFamily="34" charset="0"/>
                <a:cs typeface="Arial" panose="020B0604020202020204" pitchFamily="34" charset="0"/>
              </a:rPr>
              <a:t>Structural differences are apparent in brain images of adolescents who have used cannabis compared to those who have not. These differences include: </a:t>
            </a:r>
          </a:p>
          <a:p>
            <a:pPr lvl="1"/>
            <a:r>
              <a:rPr lang="en-US" sz="2000" dirty="0">
                <a:latin typeface="Arial" panose="020B0604020202020204" pitchFamily="34" charset="0"/>
                <a:cs typeface="Arial" panose="020B0604020202020204" pitchFamily="34" charset="0"/>
              </a:rPr>
              <a:t>Size (both increases and decreases)</a:t>
            </a:r>
          </a:p>
          <a:p>
            <a:pPr lvl="1"/>
            <a:r>
              <a:rPr lang="en-US" sz="2000" dirty="0">
                <a:latin typeface="Arial" panose="020B0604020202020204" pitchFamily="34" charset="0"/>
                <a:cs typeface="Arial" panose="020B0604020202020204" pitchFamily="34" charset="0"/>
              </a:rPr>
              <a:t>Connectivity </a:t>
            </a:r>
          </a:p>
          <a:p>
            <a:pPr lvl="1"/>
            <a:r>
              <a:rPr lang="en-US" sz="2000" dirty="0">
                <a:latin typeface="Arial" panose="020B0604020202020204" pitchFamily="34" charset="0"/>
                <a:cs typeface="Arial" panose="020B0604020202020204" pitchFamily="34" charset="0"/>
              </a:rPr>
              <a:t>Quality of various brain structures</a:t>
            </a:r>
          </a:p>
          <a:p>
            <a:r>
              <a:rPr lang="en-US" sz="2000" dirty="0">
                <a:latin typeface="Arial" panose="020B0604020202020204" pitchFamily="34" charset="0"/>
                <a:cs typeface="Arial" panose="020B0604020202020204" pitchFamily="34" charset="0"/>
              </a:rPr>
              <a:t>The earlier that individuals started regular use, the more impaired the nerve connections were in the brain.  Those who began using cannabis at a later age did not experience the same negative effects (</a:t>
            </a:r>
            <a:r>
              <a:rPr lang="en-US" sz="2000" dirty="0" err="1">
                <a:latin typeface="Arial" panose="020B0604020202020204" pitchFamily="34" charset="0"/>
                <a:cs typeface="Arial" panose="020B0604020202020204" pitchFamily="34" charset="0"/>
              </a:rPr>
              <a:t>Schacht,J</a:t>
            </a:r>
            <a:r>
              <a:rPr lang="en-US" sz="2000" dirty="0">
                <a:latin typeface="Arial" panose="020B0604020202020204" pitchFamily="34" charset="0"/>
                <a:cs typeface="Arial" panose="020B0604020202020204" pitchFamily="34" charset="0"/>
              </a:rPr>
              <a:t>., et.al., 2013</a:t>
            </a:r>
            <a:r>
              <a:rPr lang="en-US" sz="2000" dirty="0"/>
              <a:t>)</a:t>
            </a:r>
            <a:r>
              <a:rPr lang="en-US" sz="2000" dirty="0">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121" y="5775202"/>
            <a:ext cx="7162280" cy="145310"/>
          </a:xfrm>
          <a:prstGeom prst="rect">
            <a:avLst/>
          </a:prstGeom>
        </p:spPr>
      </p:pic>
    </p:spTree>
    <p:extLst>
      <p:ext uri="{BB962C8B-B14F-4D97-AF65-F5344CB8AC3E}">
        <p14:creationId xmlns:p14="http://schemas.microsoft.com/office/powerpoint/2010/main" val="1263384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Brain Differences in Adolescent who Use Cannabis: Functional</a:t>
            </a:r>
          </a:p>
        </p:txBody>
      </p:sp>
      <p:sp>
        <p:nvSpPr>
          <p:cNvPr id="3" name="Content Placeholder 2"/>
          <p:cNvSpPr>
            <a:spLocks noGrp="1"/>
          </p:cNvSpPr>
          <p:nvPr>
            <p:ph idx="1"/>
          </p:nvPr>
        </p:nvSpPr>
        <p:spPr>
          <a:xfrm>
            <a:off x="628650" y="1802297"/>
            <a:ext cx="7773228" cy="3776868"/>
          </a:xfrm>
        </p:spPr>
        <p:txBody>
          <a:bodyPr>
            <a:normAutofit fontScale="77500" lnSpcReduction="20000"/>
          </a:bodyPr>
          <a:lstStyle/>
          <a:p>
            <a:pPr lvl="0"/>
            <a:r>
              <a:rPr lang="en-US" sz="3300" dirty="0">
                <a:latin typeface="Arial" panose="020B0604020202020204" pitchFamily="34" charset="0"/>
                <a:cs typeface="Arial" panose="020B0604020202020204" pitchFamily="34" charset="0"/>
              </a:rPr>
              <a:t>Functional differences are also found in brain images of adolescents who use cannabis compared to those who don’t use, particularly greater activity while completing tasks:  </a:t>
            </a:r>
          </a:p>
          <a:p>
            <a:pPr lvl="1"/>
            <a:r>
              <a:rPr lang="en-US" sz="3300" dirty="0">
                <a:latin typeface="Arial" panose="020B0604020202020204" pitchFamily="34" charset="0"/>
                <a:cs typeface="Arial" panose="020B0604020202020204" pitchFamily="34" charset="0"/>
              </a:rPr>
              <a:t>This increased activity indicates the brain was working harder to perform a task</a:t>
            </a:r>
          </a:p>
          <a:p>
            <a:pPr lvl="1"/>
            <a:r>
              <a:rPr lang="en-US" sz="3300" dirty="0">
                <a:latin typeface="Arial" panose="020B0604020202020204" pitchFamily="34" charset="0"/>
                <a:cs typeface="Arial" panose="020B0604020202020204" pitchFamily="34" charset="0"/>
              </a:rPr>
              <a:t>These differences were observed in brain regions critical for executive functioning (e.g., planning and decision making, establishing and completing goals) (Smith, A., et.al., 2010; Smith, A., et.al., 2011; </a:t>
            </a:r>
            <a:r>
              <a:rPr lang="en-US" sz="3300" dirty="0" err="1">
                <a:latin typeface="Arial" panose="020B0604020202020204" pitchFamily="34" charset="0"/>
                <a:cs typeface="Arial" panose="020B0604020202020204" pitchFamily="34" charset="0"/>
              </a:rPr>
              <a:t>Hatchard</a:t>
            </a:r>
            <a:r>
              <a:rPr lang="en-US" sz="3300" dirty="0">
                <a:latin typeface="Arial" panose="020B0604020202020204" pitchFamily="34" charset="0"/>
                <a:cs typeface="Arial" panose="020B0604020202020204" pitchFamily="34" charset="0"/>
              </a:rPr>
              <a:t>, T., et.al.,2014).</a:t>
            </a:r>
          </a:p>
          <a:p>
            <a:pPr lvl="1"/>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782" y="5193015"/>
            <a:ext cx="3230218" cy="2153479"/>
          </a:xfrm>
          <a:prstGeom prst="rect">
            <a:avLst/>
          </a:prstGeom>
        </p:spPr>
      </p:pic>
    </p:spTree>
    <p:extLst>
      <p:ext uri="{BB962C8B-B14F-4D97-AF65-F5344CB8AC3E}">
        <p14:creationId xmlns:p14="http://schemas.microsoft.com/office/powerpoint/2010/main" val="1539737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97765" y="2894773"/>
            <a:ext cx="5128592" cy="649502"/>
          </a:xfrm>
        </p:spPr>
        <p:txBody>
          <a:bodyPr/>
          <a:lstStyle/>
          <a:p>
            <a:r>
              <a:rPr lang="en-US" dirty="0" err="1">
                <a:latin typeface="Arial" panose="020B0604020202020204" pitchFamily="34" charset="0"/>
                <a:cs typeface="Arial" panose="020B0604020202020204" pitchFamily="34" charset="0"/>
              </a:rPr>
              <a:t>Pharmocokinetics</a:t>
            </a:r>
            <a:endParaRPr lang="en-US" dirty="0">
              <a:latin typeface="Arial" panose="020B0604020202020204" pitchFamily="34" charset="0"/>
              <a:cs typeface="Arial" panose="020B0604020202020204" pitchFamily="34" charset="0"/>
            </a:endParaRPr>
          </a:p>
        </p:txBody>
      </p:sp>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2801" b="22801"/>
          <a:stretch>
            <a:fillRect/>
          </a:stretch>
        </p:blipFill>
        <p:spPr>
          <a:xfrm>
            <a:off x="5148469" y="5409118"/>
            <a:ext cx="3995531" cy="1448882"/>
          </a:xfrm>
        </p:spPr>
      </p:pic>
    </p:spTree>
    <p:extLst>
      <p:ext uri="{BB962C8B-B14F-4D97-AF65-F5344CB8AC3E}">
        <p14:creationId xmlns:p14="http://schemas.microsoft.com/office/powerpoint/2010/main" val="3466250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Pharmacokinetics</a:t>
            </a:r>
          </a:p>
        </p:txBody>
      </p:sp>
      <p:sp>
        <p:nvSpPr>
          <p:cNvPr id="3" name="Content Placeholder 2"/>
          <p:cNvSpPr>
            <a:spLocks noGrp="1"/>
          </p:cNvSpPr>
          <p:nvPr>
            <p:ph idx="1"/>
          </p:nvPr>
        </p:nvSpPr>
        <p:spPr>
          <a:xfrm>
            <a:off x="628650" y="2226469"/>
            <a:ext cx="7886700" cy="2069720"/>
          </a:xfrm>
        </p:spPr>
        <p:txBody>
          <a:bodyPr>
            <a:normAutofit fontScale="92500" lnSpcReduction="20000"/>
          </a:bodyPr>
          <a:lstStyle/>
          <a:p>
            <a:r>
              <a:rPr lang="en-US" dirty="0">
                <a:latin typeface="Arial" panose="020B0604020202020204" pitchFamily="34" charset="0"/>
                <a:cs typeface="Arial" panose="020B0604020202020204" pitchFamily="34" charset="0"/>
              </a:rPr>
              <a:t>Pharmacokinetics is a term that encompasses:</a:t>
            </a:r>
          </a:p>
          <a:p>
            <a:pPr lvl="1"/>
            <a:r>
              <a:rPr lang="en-US" dirty="0">
                <a:latin typeface="Arial" panose="020B0604020202020204" pitchFamily="34" charset="0"/>
                <a:cs typeface="Arial" panose="020B0604020202020204" pitchFamily="34" charset="0"/>
              </a:rPr>
              <a:t>how we take in a substances, </a:t>
            </a:r>
          </a:p>
          <a:p>
            <a:pPr lvl="1"/>
            <a:r>
              <a:rPr lang="en-US" dirty="0">
                <a:latin typeface="Arial" panose="020B0604020202020204" pitchFamily="34" charset="0"/>
                <a:cs typeface="Arial" panose="020B0604020202020204" pitchFamily="34" charset="0"/>
              </a:rPr>
              <a:t>where the substance is stored in our bodies, </a:t>
            </a:r>
          </a:p>
          <a:p>
            <a:pPr lvl="1"/>
            <a:r>
              <a:rPr lang="en-US" dirty="0">
                <a:latin typeface="Arial" panose="020B0604020202020204" pitchFamily="34" charset="0"/>
                <a:cs typeface="Arial" panose="020B0604020202020204" pitchFamily="34" charset="0"/>
              </a:rPr>
              <a:t>how we metabolize or break down the substance, and </a:t>
            </a:r>
          </a:p>
          <a:p>
            <a:pPr lvl="1"/>
            <a:r>
              <a:rPr lang="en-US" dirty="0">
                <a:latin typeface="Arial" panose="020B0604020202020204" pitchFamily="34" charset="0"/>
                <a:cs typeface="Arial" panose="020B0604020202020204" pitchFamily="34" charset="0"/>
              </a:rPr>
              <a:t>how we get rid of the substance.</a:t>
            </a:r>
          </a:p>
          <a:p>
            <a:r>
              <a:rPr lang="en-US" dirty="0">
                <a:latin typeface="Arial" panose="020B0604020202020204" pitchFamily="34" charset="0"/>
                <a:cs typeface="Arial" panose="020B0604020202020204" pitchFamily="34" charset="0"/>
              </a:rPr>
              <a:t>Varies by route of administration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0" y="4581111"/>
            <a:ext cx="4286250" cy="2857500"/>
          </a:xfrm>
          <a:prstGeom prst="rect">
            <a:avLst/>
          </a:prstGeom>
        </p:spPr>
      </p:pic>
    </p:spTree>
    <p:extLst>
      <p:ext uri="{BB962C8B-B14F-4D97-AF65-F5344CB8AC3E}">
        <p14:creationId xmlns:p14="http://schemas.microsoft.com/office/powerpoint/2010/main" val="2031652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Acknowledgements</a:t>
            </a:r>
          </a:p>
        </p:txBody>
      </p:sp>
      <p:sp>
        <p:nvSpPr>
          <p:cNvPr id="3" name="Content Placeholder 2"/>
          <p:cNvSpPr>
            <a:spLocks noGrp="1"/>
          </p:cNvSpPr>
          <p:nvPr>
            <p:ph idx="1"/>
          </p:nvPr>
        </p:nvSpPr>
        <p:spPr>
          <a:xfrm>
            <a:off x="457200" y="1600203"/>
            <a:ext cx="8229600" cy="4338848"/>
          </a:xfrm>
        </p:spPr>
        <p:txBody>
          <a:bodyPr>
            <a:normAutofit fontScale="62500" lnSpcReduction="20000"/>
          </a:bodyPr>
          <a:lstStyle/>
          <a:p>
            <a:pPr marL="0" indent="0">
              <a:buNone/>
            </a:pPr>
            <a:r>
              <a:rPr lang="en-US" dirty="0"/>
              <a:t>This slide deck was created in collaboration with the Prevention Technology Transfer Center Network Marijuana Risk Working Group, comprised of the following PTTC’s:</a:t>
            </a:r>
          </a:p>
          <a:p>
            <a:pPr marL="0" indent="0">
              <a:buNone/>
            </a:pPr>
            <a:endParaRPr lang="en-US" dirty="0"/>
          </a:p>
          <a:p>
            <a:pPr lvl="0"/>
            <a:r>
              <a:rPr lang="en-US" dirty="0"/>
              <a:t>New England PTTC HHS Region 1</a:t>
            </a:r>
          </a:p>
          <a:p>
            <a:pPr lvl="0"/>
            <a:r>
              <a:rPr lang="en-US" dirty="0"/>
              <a:t>Central East PTTC HHS Region 3</a:t>
            </a:r>
          </a:p>
          <a:p>
            <a:pPr lvl="0"/>
            <a:r>
              <a:rPr lang="en-US" dirty="0"/>
              <a:t>Great Lakes PTTC HHS Region 5</a:t>
            </a:r>
          </a:p>
          <a:p>
            <a:pPr lvl="0"/>
            <a:r>
              <a:rPr lang="en-US" dirty="0"/>
              <a:t>Pacific Southwest PTTC HHS Region 9</a:t>
            </a:r>
          </a:p>
          <a:p>
            <a:pPr lvl="0"/>
            <a:r>
              <a:rPr lang="en-US" dirty="0"/>
              <a:t>Northwest PTTC HHS Region 10</a:t>
            </a:r>
          </a:p>
          <a:p>
            <a:pPr lvl="0"/>
            <a:r>
              <a:rPr lang="en-US" dirty="0"/>
              <a:t>National American Indian and Alaska Native PTTC</a:t>
            </a:r>
          </a:p>
          <a:p>
            <a:pPr lvl="0"/>
            <a:r>
              <a:rPr lang="en-US" dirty="0"/>
              <a:t>National Hispanic and Latino PTTC</a:t>
            </a:r>
          </a:p>
          <a:p>
            <a:pPr lvl="0"/>
            <a:r>
              <a:rPr lang="en-US" dirty="0"/>
              <a:t>PTTC Network Coordinating Office</a:t>
            </a:r>
          </a:p>
          <a:p>
            <a:pPr marL="0" indent="0">
              <a:buNone/>
            </a:pPr>
            <a:endParaRPr lang="en-US" dirty="0"/>
          </a:p>
          <a:p>
            <a:r>
              <a:rPr lang="en-US" dirty="0"/>
              <a:t>The Prevention Technology Transfer Center Network is funded by the Substance Abuse and Mental Health Services Administration.</a:t>
            </a:r>
          </a:p>
          <a:p>
            <a:pPr marL="0" indent="0">
              <a:buNone/>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40" y="5939050"/>
            <a:ext cx="7910719" cy="160495"/>
          </a:xfrm>
          <a:prstGeom prst="rect">
            <a:avLst/>
          </a:prstGeom>
        </p:spPr>
      </p:pic>
    </p:spTree>
    <p:extLst>
      <p:ext uri="{BB962C8B-B14F-4D97-AF65-F5344CB8AC3E}">
        <p14:creationId xmlns:p14="http://schemas.microsoft.com/office/powerpoint/2010/main" val="2132119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017683"/>
            <a:ext cx="5750885" cy="1386021"/>
          </a:xfrm>
        </p:spPr>
        <p:txBody>
          <a:bodyPr>
            <a:noAutofit/>
          </a:bodyPr>
          <a:lstStyle/>
          <a:p>
            <a:r>
              <a:rPr lang="en-US" sz="2700" dirty="0">
                <a:latin typeface="Arial" panose="020B0604020202020204" pitchFamily="34" charset="0"/>
                <a:cs typeface="Arial" panose="020B0604020202020204" pitchFamily="34" charset="0"/>
              </a:rPr>
              <a:t>Routes of absorption – Oral  (Edibles, Tinctures, &amp; Beverages)</a:t>
            </a:r>
            <a:br>
              <a:rPr lang="en-US" sz="2700" dirty="0"/>
            </a:br>
            <a:endParaRPr lang="en-US" sz="2700" dirty="0"/>
          </a:p>
        </p:txBody>
      </p:sp>
      <p:sp>
        <p:nvSpPr>
          <p:cNvPr id="3" name="Content Placeholder 2"/>
          <p:cNvSpPr>
            <a:spLocks noGrp="1"/>
          </p:cNvSpPr>
          <p:nvPr>
            <p:ph idx="1"/>
          </p:nvPr>
        </p:nvSpPr>
        <p:spPr>
          <a:xfrm>
            <a:off x="628650" y="2480490"/>
            <a:ext cx="5463806" cy="1643812"/>
          </a:xfrm>
        </p:spPr>
        <p:txBody>
          <a:bodyPr>
            <a:normAutofit lnSpcReduction="10000"/>
          </a:bodyPr>
          <a:lstStyle/>
          <a:p>
            <a:pPr lvl="1"/>
            <a:r>
              <a:rPr lang="en-US" sz="2100" dirty="0">
                <a:latin typeface="Arial" panose="020B0604020202020204" pitchFamily="34" charset="0"/>
                <a:cs typeface="Arial" panose="020B0604020202020204" pitchFamily="34" charset="0"/>
              </a:rPr>
              <a:t>Onset of effect delayed: 60-120 min</a:t>
            </a:r>
          </a:p>
          <a:p>
            <a:pPr lvl="1"/>
            <a:r>
              <a:rPr lang="en-US" sz="2100" dirty="0">
                <a:latin typeface="Arial" panose="020B0604020202020204" pitchFamily="34" charset="0"/>
                <a:cs typeface="Arial" panose="020B0604020202020204" pitchFamily="34" charset="0"/>
              </a:rPr>
              <a:t>Effects may last 4-8 hours</a:t>
            </a:r>
            <a:endParaRPr lang="en-US" sz="2100" baseline="30000" dirty="0">
              <a:latin typeface="Arial" panose="020B0604020202020204" pitchFamily="34" charset="0"/>
              <a:cs typeface="Arial" panose="020B0604020202020204" pitchFamily="34" charset="0"/>
            </a:endParaRPr>
          </a:p>
          <a:p>
            <a:pPr lvl="2"/>
            <a:r>
              <a:rPr lang="en-US" sz="2100" dirty="0">
                <a:latin typeface="Arial" panose="020B0604020202020204" pitchFamily="34" charset="0"/>
                <a:cs typeface="Arial" panose="020B0604020202020204" pitchFamily="34" charset="0"/>
              </a:rPr>
              <a:t>Maximum levels of THC in blood may take 2-5 hours</a:t>
            </a:r>
          </a:p>
          <a:p>
            <a:pPr lvl="1"/>
            <a:r>
              <a:rPr lang="en-US" sz="2100" dirty="0">
                <a:latin typeface="Arial" panose="020B0604020202020204" pitchFamily="34" charset="0"/>
                <a:cs typeface="Arial" panose="020B0604020202020204" pitchFamily="34" charset="0"/>
              </a:rPr>
              <a:t>Bioavailability(low): 6% - 7% </a:t>
            </a:r>
          </a:p>
          <a:p>
            <a:endParaRPr lang="en-US" dirty="0"/>
          </a:p>
        </p:txBody>
      </p:sp>
      <p:pic>
        <p:nvPicPr>
          <p:cNvPr id="6" name="Picture 5" descr="This images is of a cannabis infused brownie used as a way to ingest cannabis. &#10;&#10;Medical Jane Medical &lt;strong&gt;Marijuana&lt;/strong&gt; Reviews Edibles &lt;strong&gt;Brownies&lt;/strong&gt;" title="Cannabis infused brownies"/>
          <p:cNvPicPr>
            <a:picLocks noChangeAspect="1"/>
          </p:cNvPicPr>
          <p:nvPr/>
        </p:nvPicPr>
        <p:blipFill rotWithShape="1">
          <a:blip r:embed="rId3" cstate="print">
            <a:extLst>
              <a:ext uri="{28A0092B-C50C-407E-A947-70E740481C1C}">
                <a14:useLocalDpi xmlns:a14="http://schemas.microsoft.com/office/drawing/2010/main" val="0"/>
              </a:ext>
            </a:extLst>
          </a:blip>
          <a:srcRect l="2006" r="3" b="3"/>
          <a:stretch/>
        </p:blipFill>
        <p:spPr>
          <a:xfrm>
            <a:off x="6264317" y="2517718"/>
            <a:ext cx="2487110" cy="1453017"/>
          </a:xfrm>
          <a:prstGeom prst="rect">
            <a:avLst/>
          </a:prstGeom>
        </p:spPr>
      </p:pic>
      <p:pic>
        <p:nvPicPr>
          <p:cNvPr id="5" name="Picture 4" descr="This image is of Green Hornet brand cannabis infused gummies. &#10;&#10;... &lt;strong&gt;gummies&lt;/strong&gt;. Infused with 275 milligrams of finished &lt;strong&gt;cannabis&lt;/strong&gt; extract, the" title="Green Hornet Gummies"/>
          <p:cNvPicPr>
            <a:picLocks noChangeAspect="1"/>
          </p:cNvPicPr>
          <p:nvPr/>
        </p:nvPicPr>
        <p:blipFill rotWithShape="1">
          <a:blip r:embed="rId4" cstate="print">
            <a:extLst>
              <a:ext uri="{28A0092B-C50C-407E-A947-70E740481C1C}">
                <a14:useLocalDpi xmlns:a14="http://schemas.microsoft.com/office/drawing/2010/main" val="0"/>
              </a:ext>
            </a:extLst>
          </a:blip>
          <a:srcRect r="2009" b="3"/>
          <a:stretch/>
        </p:blipFill>
        <p:spPr>
          <a:xfrm>
            <a:off x="6264316" y="1051450"/>
            <a:ext cx="2503868" cy="1462808"/>
          </a:xfrm>
          <a:prstGeom prst="rect">
            <a:avLst/>
          </a:prstGeom>
        </p:spPr>
      </p:pic>
      <p:pic>
        <p:nvPicPr>
          <p:cNvPr id="4" name="Picture 3" descr="This image is of cannabis infused energy drinks.&#10;&#10;&lt;strong&gt;Cannabis&lt;/strong&gt; Energy &lt;strong&gt;Drink&lt;/strong&gt; | &lt;strong&gt;Cannabis&lt;/strong&gt; Energy &lt;strong&gt;Drink&lt;/strong&gt; Hemp &lt;strong&gt;Beverage&lt;/strong&gt; ..." title="Cannabis Energy Drinks"/>
          <p:cNvPicPr>
            <a:picLocks noChangeAspect="1"/>
          </p:cNvPicPr>
          <p:nvPr/>
        </p:nvPicPr>
        <p:blipFill rotWithShape="1">
          <a:blip r:embed="rId5" cstate="print">
            <a:extLst>
              <a:ext uri="{28A0092B-C50C-407E-A947-70E740481C1C}">
                <a14:useLocalDpi xmlns:a14="http://schemas.microsoft.com/office/drawing/2010/main" val="0"/>
              </a:ext>
            </a:extLst>
          </a:blip>
          <a:srcRect t="15945" r="-1" b="6265"/>
          <a:stretch/>
        </p:blipFill>
        <p:spPr>
          <a:xfrm>
            <a:off x="6264317" y="3962740"/>
            <a:ext cx="2487652" cy="1446497"/>
          </a:xfrm>
          <a:prstGeom prst="rect">
            <a:avLst/>
          </a:prstGeom>
        </p:spPr>
      </p:pic>
      <p:sp>
        <p:nvSpPr>
          <p:cNvPr id="7" name="Rectangle 6"/>
          <p:cNvSpPr/>
          <p:nvPr/>
        </p:nvSpPr>
        <p:spPr>
          <a:xfrm>
            <a:off x="701224" y="4233188"/>
            <a:ext cx="5391232" cy="1061829"/>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a:t>
            </a:r>
            <a:r>
              <a:rPr lang="en-US" sz="2100" dirty="0" err="1">
                <a:latin typeface="Arial" panose="020B0604020202020204" pitchFamily="34" charset="0"/>
                <a:cs typeface="Arial" panose="020B0604020202020204" pitchFamily="34" charset="0"/>
              </a:rPr>
              <a:t>Koob</a:t>
            </a:r>
            <a:r>
              <a:rPr lang="en-US" sz="2100" dirty="0">
                <a:latin typeface="Arial" panose="020B0604020202020204" pitchFamily="34" charset="0"/>
                <a:cs typeface="Arial" panose="020B0604020202020204" pitchFamily="34" charset="0"/>
              </a:rPr>
              <a:t>, G., and Le </a:t>
            </a:r>
            <a:r>
              <a:rPr lang="en-US" sz="2100" dirty="0" err="1">
                <a:latin typeface="Arial" panose="020B0604020202020204" pitchFamily="34" charset="0"/>
                <a:cs typeface="Arial" panose="020B0604020202020204" pitchFamily="34" charset="0"/>
              </a:rPr>
              <a:t>Moal</a:t>
            </a:r>
            <a:r>
              <a:rPr lang="en-US" sz="2100" dirty="0">
                <a:latin typeface="Arial" panose="020B0604020202020204" pitchFamily="34" charset="0"/>
                <a:cs typeface="Arial" panose="020B0604020202020204" pitchFamily="34" charset="0"/>
              </a:rPr>
              <a:t>, M. ,2006; Francis, M., 2016; Gaston, T., and  Friedman, D., 2017).</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224" y="6088546"/>
            <a:ext cx="7838337" cy="159026"/>
          </a:xfrm>
          <a:prstGeom prst="rect">
            <a:avLst/>
          </a:prstGeom>
        </p:spPr>
      </p:pic>
    </p:spTree>
    <p:extLst>
      <p:ext uri="{BB962C8B-B14F-4D97-AF65-F5344CB8AC3E}">
        <p14:creationId xmlns:p14="http://schemas.microsoft.com/office/powerpoint/2010/main" val="3961535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39" y="910876"/>
            <a:ext cx="8132527" cy="1398494"/>
          </a:xfrm>
        </p:spPr>
        <p:txBody>
          <a:bodyPr>
            <a:normAutofit/>
          </a:bodyPr>
          <a:lstStyle/>
          <a:p>
            <a:r>
              <a:rPr lang="en-US" sz="2700" dirty="0">
                <a:latin typeface="Arial" panose="020B0604020202020204" pitchFamily="34" charset="0"/>
                <a:cs typeface="Arial" panose="020B0604020202020204" pitchFamily="34" charset="0"/>
              </a:rPr>
              <a:t>Routes of Absorption - Trans-Mucosal: Sublingual, Intranasal &amp; Ophthalmic</a:t>
            </a:r>
            <a:endParaRPr lang="en-US" sz="2700" baseline="30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47555" y="2405066"/>
            <a:ext cx="3837116" cy="1879987"/>
          </a:xfrm>
        </p:spPr>
        <p:txBody>
          <a:bodyPr>
            <a:normAutofit fontScale="92500" lnSpcReduction="10000"/>
          </a:bodyPr>
          <a:lstStyle/>
          <a:p>
            <a:pPr lvl="1"/>
            <a:r>
              <a:rPr lang="en-US" sz="2100" dirty="0">
                <a:latin typeface="Arial" panose="020B0604020202020204" pitchFamily="34" charset="0"/>
                <a:cs typeface="Arial" panose="020B0604020202020204" pitchFamily="34" charset="0"/>
              </a:rPr>
              <a:t>Onset in 5-30 minutes</a:t>
            </a:r>
          </a:p>
          <a:p>
            <a:pPr lvl="1"/>
            <a:r>
              <a:rPr lang="en-US" sz="2100" dirty="0">
                <a:latin typeface="Arial" panose="020B0604020202020204" pitchFamily="34" charset="0"/>
                <a:cs typeface="Arial" panose="020B0604020202020204" pitchFamily="34" charset="0"/>
              </a:rPr>
              <a:t>Effects may lasts 2-4 hours</a:t>
            </a:r>
          </a:p>
          <a:p>
            <a:pPr lvl="1"/>
            <a:r>
              <a:rPr lang="en-US" sz="2100" dirty="0">
                <a:latin typeface="Arial" panose="020B0604020202020204" pitchFamily="34" charset="0"/>
                <a:cs typeface="Arial" panose="020B0604020202020204" pitchFamily="34" charset="0"/>
              </a:rPr>
              <a:t>Bioavailability: ~6% - 46%</a:t>
            </a:r>
          </a:p>
          <a:p>
            <a:pPr lvl="1"/>
            <a:r>
              <a:rPr lang="en-US" sz="2100" dirty="0">
                <a:latin typeface="Arial" panose="020B0604020202020204" pitchFamily="34" charset="0"/>
                <a:cs typeface="Arial" panose="020B0604020202020204" pitchFamily="34" charset="0"/>
              </a:rPr>
              <a:t>Avoids first-pass metabolism</a:t>
            </a:r>
          </a:p>
          <a:p>
            <a:pPr lvl="1"/>
            <a:r>
              <a:rPr lang="en-US" sz="2100" dirty="0" err="1">
                <a:latin typeface="Arial" panose="020B0604020202020204" pitchFamily="34" charset="0"/>
                <a:cs typeface="Arial" panose="020B0604020202020204" pitchFamily="34" charset="0"/>
              </a:rPr>
              <a:t>Sativex</a:t>
            </a:r>
            <a:r>
              <a:rPr lang="en-US" sz="2100" dirty="0">
                <a:latin typeface="Arial" panose="020B0604020202020204" pitchFamily="34" charset="0"/>
                <a:cs typeface="Arial" panose="020B0604020202020204" pitchFamily="34" charset="0"/>
              </a:rPr>
              <a:t>: Sublingual for MS</a:t>
            </a:r>
          </a:p>
          <a:p>
            <a:endParaRPr lang="en-US" dirty="0"/>
          </a:p>
        </p:txBody>
      </p:sp>
      <p:pic>
        <p:nvPicPr>
          <p:cNvPr id="5" name="Picture 4" descr="This image shows a CBD oil used with a dropper to ingest the cannabis by dropping the oil on the tongue. &#10;&#10;CBD Balance One &lt;strong&gt;Tincture&lt;/strong&gt;: A 1:1 &lt;strong&gt;THC&lt;/strong&gt;-to-CBD Sublingual Formula" title="CBD Oil"/>
          <p:cNvPicPr>
            <a:picLocks noChangeAspect="1"/>
          </p:cNvPicPr>
          <p:nvPr/>
        </p:nvPicPr>
        <p:blipFill rotWithShape="1">
          <a:blip r:embed="rId3" cstate="print">
            <a:extLst>
              <a:ext uri="{28A0092B-C50C-407E-A947-70E740481C1C}">
                <a14:useLocalDpi xmlns:a14="http://schemas.microsoft.com/office/drawing/2010/main" val="0"/>
              </a:ext>
            </a:extLst>
          </a:blip>
          <a:srcRect l="17119" r="7923" b="-4"/>
          <a:stretch/>
        </p:blipFill>
        <p:spPr>
          <a:xfrm>
            <a:off x="266039" y="2309370"/>
            <a:ext cx="2586666" cy="1975682"/>
          </a:xfrm>
          <a:prstGeom prst="rect">
            <a:avLst/>
          </a:prstGeom>
        </p:spPr>
      </p:pic>
      <p:pic>
        <p:nvPicPr>
          <p:cNvPr id="4" name="Picture 3" descr="This cannabis product is sprayed on the tongue like a breath spray for a quick acting ingestion process. &#10;&#10;Basic Overview Of Various &lt;strong&gt;Cannabis&lt;/strong&gt; Consumption Methods" title="Man using a spray cannabis product"/>
          <p:cNvPicPr>
            <a:picLocks noChangeAspect="1"/>
          </p:cNvPicPr>
          <p:nvPr/>
        </p:nvPicPr>
        <p:blipFill rotWithShape="1">
          <a:blip r:embed="rId4">
            <a:extLst>
              <a:ext uri="{28A0092B-C50C-407E-A947-70E740481C1C}">
                <a14:useLocalDpi xmlns:a14="http://schemas.microsoft.com/office/drawing/2010/main" val="0"/>
              </a:ext>
            </a:extLst>
          </a:blip>
          <a:srcRect r="-1" b="10210"/>
          <a:stretch/>
        </p:blipFill>
        <p:spPr>
          <a:xfrm>
            <a:off x="6605302" y="2197177"/>
            <a:ext cx="2325308" cy="2087876"/>
          </a:xfrm>
          <a:prstGeom prst="rect">
            <a:avLst/>
          </a:prstGeom>
        </p:spPr>
      </p:pic>
      <p:sp>
        <p:nvSpPr>
          <p:cNvPr id="7" name="Rectangle 6"/>
          <p:cNvSpPr/>
          <p:nvPr/>
        </p:nvSpPr>
        <p:spPr>
          <a:xfrm>
            <a:off x="3031435" y="3978137"/>
            <a:ext cx="3298529" cy="692497"/>
          </a:xfrm>
          <a:prstGeom prst="rect">
            <a:avLst/>
          </a:prstGeom>
        </p:spPr>
        <p:txBody>
          <a:bodyPr wrap="square">
            <a:spAutoFit/>
          </a:bodyPr>
          <a:lstStyle/>
          <a:p>
            <a:r>
              <a:rPr lang="en-US" sz="1950" dirty="0">
                <a:latin typeface="Arial" panose="020B0604020202020204" pitchFamily="34" charset="0"/>
                <a:cs typeface="Arial" panose="020B0604020202020204" pitchFamily="34" charset="0"/>
              </a:rPr>
              <a:t>(</a:t>
            </a:r>
            <a:r>
              <a:rPr lang="en-US" sz="1950" dirty="0" err="1">
                <a:latin typeface="Arial" panose="020B0604020202020204" pitchFamily="34" charset="0"/>
                <a:cs typeface="Arial" panose="020B0604020202020204" pitchFamily="34" charset="0"/>
              </a:rPr>
              <a:t>Koob</a:t>
            </a:r>
            <a:r>
              <a:rPr lang="en-US" sz="1950" dirty="0">
                <a:latin typeface="Arial" panose="020B0604020202020204" pitchFamily="34" charset="0"/>
                <a:cs typeface="Arial" panose="020B0604020202020204" pitchFamily="34" charset="0"/>
              </a:rPr>
              <a:t>, G., and Le </a:t>
            </a:r>
            <a:r>
              <a:rPr lang="en-US" sz="1950" dirty="0" err="1">
                <a:latin typeface="Arial" panose="020B0604020202020204" pitchFamily="34" charset="0"/>
                <a:cs typeface="Arial" panose="020B0604020202020204" pitchFamily="34" charset="0"/>
              </a:rPr>
              <a:t>Moal</a:t>
            </a:r>
            <a:r>
              <a:rPr lang="en-US" sz="1950" dirty="0">
                <a:latin typeface="Arial" panose="020B0604020202020204" pitchFamily="34" charset="0"/>
                <a:cs typeface="Arial" panose="020B0604020202020204" pitchFamily="34" charset="0"/>
              </a:rPr>
              <a:t>, M., 2006; Francis, M., 2016) </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2363" y="5380382"/>
            <a:ext cx="2761637" cy="1841091"/>
          </a:xfrm>
          <a:prstGeom prst="rect">
            <a:avLst/>
          </a:prstGeom>
        </p:spPr>
      </p:pic>
    </p:spTree>
    <p:extLst>
      <p:ext uri="{BB962C8B-B14F-4D97-AF65-F5344CB8AC3E}">
        <p14:creationId xmlns:p14="http://schemas.microsoft.com/office/powerpoint/2010/main" val="3571731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10293"/>
            <a:ext cx="7886700" cy="420992"/>
          </a:xfrm>
        </p:spPr>
        <p:txBody>
          <a:bodyPr>
            <a:normAutofit fontScale="90000"/>
          </a:bodyPr>
          <a:lstStyle/>
          <a:p>
            <a:r>
              <a:rPr lang="en-US" dirty="0">
                <a:latin typeface="Arial" panose="020B0604020202020204" pitchFamily="34" charset="0"/>
                <a:cs typeface="Arial" panose="020B0604020202020204" pitchFamily="34" charset="0"/>
              </a:rPr>
              <a:t>Routes of Absorption – Transdermal</a:t>
            </a:r>
            <a:br>
              <a:rPr lang="en-US" dirty="0"/>
            </a:br>
            <a:endParaRPr lang="en-US" dirty="0"/>
          </a:p>
        </p:txBody>
      </p:sp>
      <p:sp>
        <p:nvSpPr>
          <p:cNvPr id="3" name="Content Placeholder 2"/>
          <p:cNvSpPr>
            <a:spLocks noGrp="1"/>
          </p:cNvSpPr>
          <p:nvPr>
            <p:ph idx="1"/>
          </p:nvPr>
        </p:nvSpPr>
        <p:spPr>
          <a:xfrm>
            <a:off x="526774" y="1754966"/>
            <a:ext cx="4472609" cy="2941983"/>
          </a:xfrm>
        </p:spPr>
        <p:txBody>
          <a:bodyPr>
            <a:normAutofit fontScale="92500" lnSpcReduction="10000"/>
          </a:bodyPr>
          <a:lstStyle/>
          <a:p>
            <a:pPr lvl="1"/>
            <a:r>
              <a:rPr lang="en-US" sz="2100" dirty="0">
                <a:latin typeface="Arial" panose="020B0604020202020204" pitchFamily="34" charset="0"/>
                <a:cs typeface="Arial" panose="020B0604020202020204" pitchFamily="34" charset="0"/>
              </a:rPr>
              <a:t>Onset in approximately 30 minutes</a:t>
            </a:r>
          </a:p>
          <a:p>
            <a:pPr lvl="1"/>
            <a:r>
              <a:rPr lang="en-US" sz="2100" dirty="0">
                <a:latin typeface="Arial" panose="020B0604020202020204" pitchFamily="34" charset="0"/>
                <a:cs typeface="Arial" panose="020B0604020202020204" pitchFamily="34" charset="0"/>
              </a:rPr>
              <a:t>Effects may last 48 hours</a:t>
            </a:r>
          </a:p>
          <a:p>
            <a:pPr lvl="1"/>
            <a:r>
              <a:rPr lang="en-US" sz="2100" dirty="0">
                <a:latin typeface="Arial" panose="020B0604020202020204" pitchFamily="34" charset="0"/>
                <a:cs typeface="Arial" panose="020B0604020202020204" pitchFamily="34" charset="0"/>
              </a:rPr>
              <a:t>Bioavailability: Not available</a:t>
            </a:r>
          </a:p>
          <a:p>
            <a:pPr lvl="1"/>
            <a:r>
              <a:rPr lang="en-US" sz="2100" dirty="0">
                <a:latin typeface="Arial" panose="020B0604020202020204" pitchFamily="34" charset="0"/>
                <a:cs typeface="Arial" panose="020B0604020202020204" pitchFamily="34" charset="0"/>
              </a:rPr>
              <a:t>Avoids first-pass metabolism</a:t>
            </a:r>
          </a:p>
          <a:p>
            <a:r>
              <a:rPr lang="en-US" dirty="0">
                <a:latin typeface="Arial" panose="020B0604020202020204" pitchFamily="34" charset="0"/>
                <a:cs typeface="Arial" panose="020B0604020202020204" pitchFamily="34" charset="0"/>
              </a:rPr>
              <a:t>Transdermal patches</a:t>
            </a:r>
          </a:p>
          <a:p>
            <a:pPr lvl="1"/>
            <a:r>
              <a:rPr lang="en-US" sz="2100" dirty="0">
                <a:latin typeface="Arial" panose="020B0604020202020204" pitchFamily="34" charset="0"/>
                <a:cs typeface="Arial" panose="020B0604020202020204" pitchFamily="34" charset="0"/>
              </a:rPr>
              <a:t>10mg – CBD, CBN, THC, CBD/THC</a:t>
            </a:r>
          </a:p>
          <a:p>
            <a:pPr lvl="1"/>
            <a:r>
              <a:rPr lang="en-US" sz="2100" dirty="0">
                <a:latin typeface="Arial" panose="020B0604020202020204" pitchFamily="34" charset="0"/>
                <a:cs typeface="Arial" panose="020B0604020202020204" pitchFamily="34" charset="0"/>
              </a:rPr>
              <a:t>20mg – THC </a:t>
            </a:r>
            <a:r>
              <a:rPr lang="en-US" sz="2100" dirty="0" err="1">
                <a:latin typeface="Arial" panose="020B0604020202020204" pitchFamily="34" charset="0"/>
                <a:cs typeface="Arial" panose="020B0604020202020204" pitchFamily="34" charset="0"/>
              </a:rPr>
              <a:t>Indica</a:t>
            </a:r>
            <a:r>
              <a:rPr lang="en-US" sz="2100" dirty="0">
                <a:latin typeface="Arial" panose="020B0604020202020204" pitchFamily="34" charset="0"/>
                <a:cs typeface="Arial" panose="020B0604020202020204" pitchFamily="34" charset="0"/>
              </a:rPr>
              <a:t>, THC Sativa</a:t>
            </a:r>
          </a:p>
          <a:p>
            <a:endParaRPr lang="en-US" dirty="0"/>
          </a:p>
        </p:txBody>
      </p:sp>
      <p:pic>
        <p:nvPicPr>
          <p:cNvPr id="4" name="Picture 3" descr="Transdermal patches, used just like the anti-pain patches sold over the counter absorb through the skin. The images shown on this slide show cannabis infused patches.&#10;&#10;Cannabinol 10 mg &lt;strong&gt;transdermal&lt;/strong&gt; &lt;strong&gt;patches&lt;/strong&gt; sold at marijuana dispensaries in ..." title="Transdermal patch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487" y="1754966"/>
            <a:ext cx="2201274" cy="1931118"/>
          </a:xfrm>
          <a:prstGeom prst="rect">
            <a:avLst/>
          </a:prstGeom>
        </p:spPr>
      </p:pic>
      <p:pic>
        <p:nvPicPr>
          <p:cNvPr id="5" name="Picture 4" descr="The transdermal patches are not the only transdermal product, there are also topical roll-ons, shown in this image with the patches.&#10;&#10;enjoy the high from edibles much more than smoking. - The Pub ..." title="Transdermal patches and roll-ons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488" y="3686084"/>
            <a:ext cx="3127717" cy="1626413"/>
          </a:xfrm>
          <a:prstGeom prst="rect">
            <a:avLst/>
          </a:prstGeom>
        </p:spPr>
      </p:pic>
      <p:sp>
        <p:nvSpPr>
          <p:cNvPr id="6" name="Rectangle 5"/>
          <p:cNvSpPr/>
          <p:nvPr/>
        </p:nvSpPr>
        <p:spPr>
          <a:xfrm>
            <a:off x="526774" y="4596917"/>
            <a:ext cx="4973714" cy="738664"/>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a:t>
            </a:r>
            <a:r>
              <a:rPr lang="en-US" sz="2100" dirty="0" err="1">
                <a:latin typeface="Arial" panose="020B0604020202020204" pitchFamily="34" charset="0"/>
                <a:cs typeface="Arial" panose="020B0604020202020204" pitchFamily="34" charset="0"/>
              </a:rPr>
              <a:t>Koob</a:t>
            </a:r>
            <a:r>
              <a:rPr lang="en-US" sz="2100" dirty="0">
                <a:latin typeface="Arial" panose="020B0604020202020204" pitchFamily="34" charset="0"/>
                <a:cs typeface="Arial" panose="020B0604020202020204" pitchFamily="34" charset="0"/>
              </a:rPr>
              <a:t>, G., and Le </a:t>
            </a:r>
            <a:r>
              <a:rPr lang="en-US" sz="2100" dirty="0" err="1">
                <a:latin typeface="Arial" panose="020B0604020202020204" pitchFamily="34" charset="0"/>
                <a:cs typeface="Arial" panose="020B0604020202020204" pitchFamily="34" charset="0"/>
              </a:rPr>
              <a:t>Moal</a:t>
            </a:r>
            <a:r>
              <a:rPr lang="en-US" sz="2100" dirty="0">
                <a:latin typeface="Arial" panose="020B0604020202020204" pitchFamily="34" charset="0"/>
                <a:cs typeface="Arial" panose="020B0604020202020204" pitchFamily="34" charset="0"/>
              </a:rPr>
              <a:t>, M., 2006; Francis, M., 2016; </a:t>
            </a:r>
            <a:r>
              <a:rPr lang="en-US" sz="2100" dirty="0" err="1">
                <a:latin typeface="Arial" panose="020B0604020202020204" pitchFamily="34" charset="0"/>
                <a:cs typeface="Arial" panose="020B0604020202020204" pitchFamily="34" charset="0"/>
              </a:rPr>
              <a:t>Schachter</a:t>
            </a:r>
            <a:r>
              <a:rPr lang="en-US" sz="2100" dirty="0">
                <a:latin typeface="Arial" panose="020B0604020202020204" pitchFamily="34" charset="0"/>
                <a:cs typeface="Arial" panose="020B0604020202020204" pitchFamily="34" charset="0"/>
              </a:rPr>
              <a:t>, S., 2016)</a:t>
            </a:r>
          </a:p>
        </p:txBody>
      </p:sp>
    </p:spTree>
    <p:extLst>
      <p:ext uri="{BB962C8B-B14F-4D97-AF65-F5344CB8AC3E}">
        <p14:creationId xmlns:p14="http://schemas.microsoft.com/office/powerpoint/2010/main" val="3976701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Routes of Absorption – Rectal</a:t>
            </a:r>
          </a:p>
        </p:txBody>
      </p:sp>
      <p:sp>
        <p:nvSpPr>
          <p:cNvPr id="3" name="Content Placeholder 2"/>
          <p:cNvSpPr>
            <a:spLocks noGrp="1"/>
          </p:cNvSpPr>
          <p:nvPr>
            <p:ph idx="1"/>
          </p:nvPr>
        </p:nvSpPr>
        <p:spPr>
          <a:xfrm>
            <a:off x="628650" y="2226469"/>
            <a:ext cx="4705528" cy="2059781"/>
          </a:xfrm>
        </p:spPr>
        <p:txBody>
          <a:bodyPr>
            <a:normAutofit fontScale="92500"/>
          </a:bodyPr>
          <a:lstStyle/>
          <a:p>
            <a:pPr lvl="1"/>
            <a:r>
              <a:rPr lang="en-US" sz="2100" dirty="0">
                <a:latin typeface="Arial" panose="020B0604020202020204" pitchFamily="34" charset="0"/>
                <a:cs typeface="Arial" panose="020B0604020202020204" pitchFamily="34" charset="0"/>
              </a:rPr>
              <a:t>Onset for rectal is faster than oral</a:t>
            </a:r>
          </a:p>
          <a:p>
            <a:pPr lvl="1"/>
            <a:r>
              <a:rPr lang="en-US" sz="2100" dirty="0">
                <a:latin typeface="Arial" panose="020B0604020202020204" pitchFamily="34" charset="0"/>
                <a:cs typeface="Arial" panose="020B0604020202020204" pitchFamily="34" charset="0"/>
              </a:rPr>
              <a:t>Effects peak within 2-8 hours</a:t>
            </a:r>
          </a:p>
          <a:p>
            <a:pPr lvl="1"/>
            <a:r>
              <a:rPr lang="en-US" sz="2100" dirty="0">
                <a:latin typeface="Arial" panose="020B0604020202020204" pitchFamily="34" charset="0"/>
                <a:cs typeface="Arial" panose="020B0604020202020204" pitchFamily="34" charset="0"/>
              </a:rPr>
              <a:t>Bioavailability: 13.5%</a:t>
            </a:r>
          </a:p>
          <a:p>
            <a:pPr lvl="1"/>
            <a:r>
              <a:rPr lang="en-US" sz="2100" dirty="0">
                <a:latin typeface="Arial" panose="020B0604020202020204" pitchFamily="34" charset="0"/>
                <a:cs typeface="Arial" panose="020B0604020202020204" pitchFamily="34" charset="0"/>
              </a:rPr>
              <a:t>Avoids first-pass metabolism</a:t>
            </a:r>
          </a:p>
          <a:p>
            <a:pPr lvl="1"/>
            <a:r>
              <a:rPr lang="en-US" sz="2100" dirty="0" err="1">
                <a:latin typeface="Arial" panose="020B0604020202020204" pitchFamily="34" charset="0"/>
                <a:cs typeface="Arial" panose="020B0604020202020204" pitchFamily="34" charset="0"/>
              </a:rPr>
              <a:t>Marinol</a:t>
            </a:r>
            <a:r>
              <a:rPr lang="en-US" sz="2100" dirty="0">
                <a:latin typeface="Arial" panose="020B0604020202020204" pitchFamily="34" charset="0"/>
                <a:cs typeface="Arial" panose="020B0604020202020204" pitchFamily="34" charset="0"/>
              </a:rPr>
              <a:t> Suppositories for Spasticity</a:t>
            </a:r>
          </a:p>
          <a:p>
            <a:endParaRPr lang="en-US" dirty="0"/>
          </a:p>
        </p:txBody>
      </p:sp>
      <p:pic>
        <p:nvPicPr>
          <p:cNvPr id="4" name="Picture 3" descr="The image above shows suppositories infused with cannabis for absorption through the rectum. &#10;&#10;What You Should Know About &lt;strong&gt;Marijuana&lt;/strong&gt; Suppositories – The Moderate ..." title="Supposit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596" y="2226469"/>
            <a:ext cx="3661833" cy="2059781"/>
          </a:xfrm>
          <a:prstGeom prst="rect">
            <a:avLst/>
          </a:prstGeom>
        </p:spPr>
      </p:pic>
      <p:sp>
        <p:nvSpPr>
          <p:cNvPr id="6" name="Rectangle 5"/>
          <p:cNvSpPr/>
          <p:nvPr/>
        </p:nvSpPr>
        <p:spPr>
          <a:xfrm>
            <a:off x="628650" y="4387453"/>
            <a:ext cx="4705528" cy="1061829"/>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a:t>
            </a:r>
            <a:r>
              <a:rPr lang="en-US" sz="2100" dirty="0" err="1">
                <a:latin typeface="Arial" panose="020B0604020202020204" pitchFamily="34" charset="0"/>
                <a:cs typeface="Arial" panose="020B0604020202020204" pitchFamily="34" charset="0"/>
              </a:rPr>
              <a:t>Koob</a:t>
            </a:r>
            <a:r>
              <a:rPr lang="en-US" sz="2100" dirty="0">
                <a:latin typeface="Arial" panose="020B0604020202020204" pitchFamily="34" charset="0"/>
                <a:cs typeface="Arial" panose="020B0604020202020204" pitchFamily="34" charset="0"/>
              </a:rPr>
              <a:t>, G., Le </a:t>
            </a:r>
            <a:r>
              <a:rPr lang="en-US" sz="2100" dirty="0" err="1">
                <a:latin typeface="Arial" panose="020B0604020202020204" pitchFamily="34" charset="0"/>
                <a:cs typeface="Arial" panose="020B0604020202020204" pitchFamily="34" charset="0"/>
              </a:rPr>
              <a:t>Moal</a:t>
            </a:r>
            <a:r>
              <a:rPr lang="en-US" sz="2100" dirty="0">
                <a:latin typeface="Arial" panose="020B0604020202020204" pitchFamily="34" charset="0"/>
                <a:cs typeface="Arial" panose="020B0604020202020204" pitchFamily="34" charset="0"/>
              </a:rPr>
              <a:t>, M., 2006; Gaston, T., and Friedman, D., 2017; </a:t>
            </a:r>
            <a:r>
              <a:rPr lang="en-US" sz="2100" dirty="0" err="1">
                <a:latin typeface="Arial" panose="020B0604020202020204" pitchFamily="34" charset="0"/>
                <a:cs typeface="Arial" panose="020B0604020202020204" pitchFamily="34" charset="0"/>
              </a:rPr>
              <a:t>Englund</a:t>
            </a:r>
            <a:r>
              <a:rPr lang="en-US" sz="2100" dirty="0">
                <a:latin typeface="Arial" panose="020B0604020202020204" pitchFamily="34" charset="0"/>
                <a:cs typeface="Arial" panose="020B0604020202020204" pitchFamily="34" charset="0"/>
              </a:rPr>
              <a:t>, A., Stone, J., and Morrison, P., 2012)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0130" y="5449282"/>
            <a:ext cx="2633870" cy="1755914"/>
          </a:xfrm>
          <a:prstGeom prst="rect">
            <a:avLst/>
          </a:prstGeom>
        </p:spPr>
      </p:pic>
    </p:spTree>
    <p:extLst>
      <p:ext uri="{BB962C8B-B14F-4D97-AF65-F5344CB8AC3E}">
        <p14:creationId xmlns:p14="http://schemas.microsoft.com/office/powerpoint/2010/main" val="957640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Routes of Absorption – Intravenous</a:t>
            </a:r>
          </a:p>
        </p:txBody>
      </p:sp>
      <p:sp>
        <p:nvSpPr>
          <p:cNvPr id="3" name="Content Placeholder 2"/>
          <p:cNvSpPr>
            <a:spLocks noGrp="1"/>
          </p:cNvSpPr>
          <p:nvPr>
            <p:ph idx="1"/>
          </p:nvPr>
        </p:nvSpPr>
        <p:spPr>
          <a:xfrm>
            <a:off x="628651" y="1905713"/>
            <a:ext cx="3761717" cy="3424146"/>
          </a:xfrm>
        </p:spPr>
        <p:txBody>
          <a:bodyPr>
            <a:normAutofit fontScale="92500" lnSpcReduction="10000"/>
          </a:bodyPr>
          <a:lstStyle/>
          <a:p>
            <a:pPr lvl="1"/>
            <a:r>
              <a:rPr lang="en-US" sz="1950" dirty="0">
                <a:latin typeface="Arial" panose="020B0604020202020204" pitchFamily="34" charset="0"/>
                <a:cs typeface="Arial" panose="020B0604020202020204" pitchFamily="34" charset="0"/>
              </a:rPr>
              <a:t>Onset in &lt; 5 minutes.</a:t>
            </a:r>
          </a:p>
          <a:p>
            <a:pPr lvl="1"/>
            <a:r>
              <a:rPr lang="en-US" sz="1950" dirty="0">
                <a:latin typeface="Arial" panose="020B0604020202020204" pitchFamily="34" charset="0"/>
                <a:cs typeface="Arial" panose="020B0604020202020204" pitchFamily="34" charset="0"/>
              </a:rPr>
              <a:t>Bioavailability: 100%</a:t>
            </a:r>
          </a:p>
          <a:p>
            <a:pPr lvl="1"/>
            <a:r>
              <a:rPr lang="en-US" sz="1950" dirty="0">
                <a:latin typeface="Arial" panose="020B0604020202020204" pitchFamily="34" charset="0"/>
                <a:cs typeface="Arial" panose="020B0604020202020204" pitchFamily="34" charset="0"/>
              </a:rPr>
              <a:t>Avoids first-pass metabolism</a:t>
            </a:r>
          </a:p>
          <a:p>
            <a:pPr lvl="1"/>
            <a:r>
              <a:rPr lang="en-US" sz="1950" dirty="0">
                <a:latin typeface="Arial" panose="020B0604020202020204" pitchFamily="34" charset="0"/>
                <a:cs typeface="Arial" panose="020B0604020202020204" pitchFamily="34" charset="0"/>
              </a:rPr>
              <a:t>Intravenous resulted in acute paranoia, Schizophrenia-like symptoms, cognitive deficits (</a:t>
            </a:r>
            <a:r>
              <a:rPr lang="en-US" sz="1950" dirty="0" err="1">
                <a:latin typeface="Arial" panose="020B0604020202020204" pitchFamily="34" charset="0"/>
                <a:cs typeface="Arial" panose="020B0604020202020204" pitchFamily="34" charset="0"/>
              </a:rPr>
              <a:t>Koob</a:t>
            </a:r>
            <a:r>
              <a:rPr lang="en-US" sz="1950" dirty="0">
                <a:latin typeface="Arial" panose="020B0604020202020204" pitchFamily="34" charset="0"/>
                <a:cs typeface="Arial" panose="020B0604020202020204" pitchFamily="34" charset="0"/>
              </a:rPr>
              <a:t>, G., and Le </a:t>
            </a:r>
            <a:r>
              <a:rPr lang="en-US" sz="1950" dirty="0" err="1">
                <a:latin typeface="Arial" panose="020B0604020202020204" pitchFamily="34" charset="0"/>
                <a:cs typeface="Arial" panose="020B0604020202020204" pitchFamily="34" charset="0"/>
              </a:rPr>
              <a:t>Moal</a:t>
            </a:r>
            <a:r>
              <a:rPr lang="en-US" sz="1950" dirty="0">
                <a:latin typeface="Arial" panose="020B0604020202020204" pitchFamily="34" charset="0"/>
                <a:cs typeface="Arial" panose="020B0604020202020204" pitchFamily="34" charset="0"/>
              </a:rPr>
              <a:t>, M., 2006; Gaston, T., and Friedman, D., 2017; </a:t>
            </a:r>
            <a:r>
              <a:rPr lang="en-US" sz="1950" dirty="0" err="1">
                <a:latin typeface="Arial" panose="020B0604020202020204" pitchFamily="34" charset="0"/>
                <a:cs typeface="Arial" panose="020B0604020202020204" pitchFamily="34" charset="0"/>
              </a:rPr>
              <a:t>Englund</a:t>
            </a:r>
            <a:r>
              <a:rPr lang="en-US" sz="1950" dirty="0">
                <a:latin typeface="Arial" panose="020B0604020202020204" pitchFamily="34" charset="0"/>
                <a:cs typeface="Arial" panose="020B0604020202020204" pitchFamily="34" charset="0"/>
              </a:rPr>
              <a:t>, A., Stone, J., and Morrison, P., 2012).</a:t>
            </a:r>
          </a:p>
          <a:p>
            <a:pPr lvl="1"/>
            <a:endParaRPr lang="en-US" sz="2100" dirty="0">
              <a:latin typeface="Arial" panose="020B0604020202020204" pitchFamily="34" charset="0"/>
              <a:cs typeface="Arial" panose="020B0604020202020204" pitchFamily="34" charset="0"/>
            </a:endParaRPr>
          </a:p>
          <a:p>
            <a:endParaRPr lang="en-US" sz="2400" dirty="0"/>
          </a:p>
        </p:txBody>
      </p:sp>
      <p:pic>
        <p:nvPicPr>
          <p:cNvPr id="4" name="Picture 3" descr="Hypodermic needles like the image shown here are used to bypass the first-pass metabolism to get the drug directly to the blood stream. &#10;&#10;&#10;... &lt;strong&gt;drug&lt;/strong&gt; could reduce HIV transmission among injecting &lt;strong&gt;drug&lt;/strong&gt; users" title="Hypodermic Needl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0368" y="2005104"/>
            <a:ext cx="4349237" cy="214199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180" y="5765987"/>
            <a:ext cx="7652170" cy="155249"/>
          </a:xfrm>
          <a:prstGeom prst="rect">
            <a:avLst/>
          </a:prstGeom>
        </p:spPr>
      </p:pic>
    </p:spTree>
    <p:extLst>
      <p:ext uri="{BB962C8B-B14F-4D97-AF65-F5344CB8AC3E}">
        <p14:creationId xmlns:p14="http://schemas.microsoft.com/office/powerpoint/2010/main" val="1296084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Arial" panose="020B0604020202020204" pitchFamily="34" charset="0"/>
                <a:cs typeface="Arial" panose="020B0604020202020204" pitchFamily="34" charset="0"/>
              </a:rPr>
              <a:t>Routes of Absorption – Smoking/Inhalation </a:t>
            </a:r>
          </a:p>
        </p:txBody>
      </p:sp>
      <p:sp>
        <p:nvSpPr>
          <p:cNvPr id="3" name="Content Placeholder 2"/>
          <p:cNvSpPr>
            <a:spLocks noGrp="1"/>
          </p:cNvSpPr>
          <p:nvPr>
            <p:ph idx="1"/>
          </p:nvPr>
        </p:nvSpPr>
        <p:spPr>
          <a:xfrm>
            <a:off x="538729" y="2003248"/>
            <a:ext cx="5841436" cy="2859472"/>
          </a:xfrm>
        </p:spPr>
        <p:txBody>
          <a:bodyPr>
            <a:normAutofit lnSpcReduction="10000"/>
          </a:bodyPr>
          <a:lstStyle/>
          <a:p>
            <a:pPr lvl="1"/>
            <a:r>
              <a:rPr lang="en-US" sz="1950" dirty="0">
                <a:latin typeface="Arial" panose="020B0604020202020204" pitchFamily="34" charset="0"/>
                <a:cs typeface="Arial" panose="020B0604020202020204" pitchFamily="34" charset="0"/>
              </a:rPr>
              <a:t>Gravity Bongs, Vaping, &amp; Dabbing</a:t>
            </a:r>
          </a:p>
          <a:p>
            <a:pPr lvl="2"/>
            <a:r>
              <a:rPr lang="en-US" sz="1950" dirty="0">
                <a:latin typeface="Arial" panose="020B0604020202020204" pitchFamily="34" charset="0"/>
                <a:cs typeface="Arial" panose="020B0604020202020204" pitchFamily="34" charset="0"/>
              </a:rPr>
              <a:t>Butane Hash Oil </a:t>
            </a:r>
          </a:p>
          <a:p>
            <a:pPr lvl="3"/>
            <a:r>
              <a:rPr lang="en-US" sz="1950" dirty="0">
                <a:latin typeface="Arial" panose="020B0604020202020204" pitchFamily="34" charset="0"/>
                <a:cs typeface="Arial" panose="020B0604020202020204" pitchFamily="34" charset="0"/>
              </a:rPr>
              <a:t>(BHO, 710, Butter, Wax, Honey Oil, Shatter)</a:t>
            </a:r>
          </a:p>
          <a:p>
            <a:pPr lvl="1"/>
            <a:r>
              <a:rPr lang="en-US" sz="1950" dirty="0">
                <a:latin typeface="Arial" panose="020B0604020202020204" pitchFamily="34" charset="0"/>
                <a:cs typeface="Arial" panose="020B0604020202020204" pitchFamily="34" charset="0"/>
              </a:rPr>
              <a:t>Onset: Peak plasma levels in 6-10 minutes</a:t>
            </a:r>
            <a:endParaRPr lang="en-US" sz="1950" baseline="30000" dirty="0">
              <a:latin typeface="Arial" panose="020B0604020202020204" pitchFamily="34" charset="0"/>
              <a:cs typeface="Arial" panose="020B0604020202020204" pitchFamily="34" charset="0"/>
            </a:endParaRPr>
          </a:p>
          <a:p>
            <a:pPr lvl="1"/>
            <a:r>
              <a:rPr lang="en-US" sz="1950" dirty="0">
                <a:latin typeface="Arial" panose="020B0604020202020204" pitchFamily="34" charset="0"/>
                <a:cs typeface="Arial" panose="020B0604020202020204" pitchFamily="34" charset="0"/>
              </a:rPr>
              <a:t>Effect lasts 2-3 hours</a:t>
            </a:r>
          </a:p>
          <a:p>
            <a:pPr lvl="1"/>
            <a:r>
              <a:rPr lang="en-US" sz="1950" dirty="0">
                <a:latin typeface="Arial" panose="020B0604020202020204" pitchFamily="34" charset="0"/>
                <a:cs typeface="Arial" panose="020B0604020202020204" pitchFamily="34" charset="0"/>
              </a:rPr>
              <a:t>Bioavailability: 2-56%</a:t>
            </a:r>
            <a:endParaRPr lang="en-US" sz="1950" baseline="30000" dirty="0">
              <a:latin typeface="Arial" panose="020B0604020202020204" pitchFamily="34" charset="0"/>
              <a:cs typeface="Arial" panose="020B0604020202020204" pitchFamily="34" charset="0"/>
            </a:endParaRPr>
          </a:p>
          <a:p>
            <a:pPr lvl="1"/>
            <a:r>
              <a:rPr lang="en-US" sz="1950" dirty="0">
                <a:latin typeface="Arial" panose="020B0604020202020204" pitchFamily="34" charset="0"/>
                <a:cs typeface="Arial" panose="020B0604020202020204" pitchFamily="34" charset="0"/>
              </a:rPr>
              <a:t>Releases &gt;100 highly carcinogenic compounds and over 2000 compounds in total</a:t>
            </a:r>
          </a:p>
        </p:txBody>
      </p:sp>
      <p:pic>
        <p:nvPicPr>
          <p:cNvPr id="4" name="Picture 3" descr="The hash oil shown in the top image is introduced to the body through gravity bongs, vaping and dabbing. The onset of effects is 6-10 minutes with a duratio of 2-3 hours. &#10;&#10;images edit &lt;strong&gt;butane&lt;/strong&gt; extract &lt;strong&gt;butane&lt;/strong&gt; honey &lt;strong&gt;oil&lt;/strong&gt;" title="Hash 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086" y="2003248"/>
            <a:ext cx="2222759" cy="1667069"/>
          </a:xfrm>
          <a:prstGeom prst="rect">
            <a:avLst/>
          </a:prstGeom>
        </p:spPr>
      </p:pic>
      <p:pic>
        <p:nvPicPr>
          <p:cNvPr id="5" name="Picture 4" descr="The image on the bottom is of a brand of cannabis concentrates with the same effect/reaction time and duration as the hash oil. &#10;&#10;Next on the team’s list of priorities is each batch’s terpene and ..." title="Cannabis Concentrat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495" y="3853197"/>
            <a:ext cx="2251504" cy="1576053"/>
          </a:xfrm>
          <a:prstGeom prst="rect">
            <a:avLst/>
          </a:prstGeom>
        </p:spPr>
      </p:pic>
      <p:sp>
        <p:nvSpPr>
          <p:cNvPr id="6" name="Rectangle 5"/>
          <p:cNvSpPr/>
          <p:nvPr/>
        </p:nvSpPr>
        <p:spPr>
          <a:xfrm>
            <a:off x="994921" y="4759837"/>
            <a:ext cx="4929051" cy="692497"/>
          </a:xfrm>
          <a:prstGeom prst="rect">
            <a:avLst/>
          </a:prstGeom>
        </p:spPr>
        <p:txBody>
          <a:bodyPr wrap="square">
            <a:spAutoFit/>
          </a:bodyPr>
          <a:lstStyle/>
          <a:p>
            <a:r>
              <a:rPr lang="en-US" sz="1950" dirty="0">
                <a:latin typeface="Arial" panose="020B0604020202020204" pitchFamily="34" charset="0"/>
                <a:cs typeface="Arial" panose="020B0604020202020204" pitchFamily="34" charset="0"/>
              </a:rPr>
              <a:t>(Gaston, T., and Friedman, D., 2017; </a:t>
            </a:r>
            <a:r>
              <a:rPr lang="en-US" sz="1950" dirty="0" err="1">
                <a:latin typeface="Arial" panose="020B0604020202020204" pitchFamily="34" charset="0"/>
                <a:cs typeface="Arial" panose="020B0604020202020204" pitchFamily="34" charset="0"/>
              </a:rPr>
              <a:t>Huestis</a:t>
            </a:r>
            <a:r>
              <a:rPr lang="en-US" sz="1950" dirty="0">
                <a:latin typeface="Arial" panose="020B0604020202020204" pitchFamily="34" charset="0"/>
                <a:cs typeface="Arial" panose="020B0604020202020204" pitchFamily="34" charset="0"/>
              </a:rPr>
              <a:t>, M., 2007)</a:t>
            </a:r>
          </a:p>
        </p:txBody>
      </p:sp>
    </p:spTree>
    <p:extLst>
      <p:ext uri="{BB962C8B-B14F-4D97-AF65-F5344CB8AC3E}">
        <p14:creationId xmlns:p14="http://schemas.microsoft.com/office/powerpoint/2010/main" val="3138678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Distribution</a:t>
            </a:r>
            <a:endParaRPr lang="en-US" baseline="30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36298" y="2286104"/>
            <a:ext cx="4394120" cy="3083512"/>
          </a:xfrm>
        </p:spPr>
        <p:txBody>
          <a:bodyPr/>
          <a:lstStyle/>
          <a:p>
            <a:pPr lvl="1"/>
            <a:r>
              <a:rPr lang="en-US" sz="2100" dirty="0">
                <a:latin typeface="Arial" panose="020B0604020202020204" pitchFamily="34" charset="0"/>
                <a:cs typeface="Arial" panose="020B0604020202020204" pitchFamily="34" charset="0"/>
              </a:rPr>
              <a:t>Lipophilic: Rapidly taken up by Heart, Liver, Brain and Lung</a:t>
            </a:r>
          </a:p>
          <a:p>
            <a:pPr lvl="1"/>
            <a:r>
              <a:rPr lang="en-US" sz="2100" dirty="0">
                <a:latin typeface="Arial" panose="020B0604020202020204" pitchFamily="34" charset="0"/>
                <a:cs typeface="Arial" panose="020B0604020202020204" pitchFamily="34" charset="0"/>
              </a:rPr>
              <a:t>Residual concentrations remain in the brain, after no longer in the blood</a:t>
            </a:r>
          </a:p>
          <a:p>
            <a:pPr lvl="1"/>
            <a:r>
              <a:rPr lang="en-US" sz="2100" dirty="0">
                <a:latin typeface="Arial" panose="020B0604020202020204" pitchFamily="34" charset="0"/>
                <a:cs typeface="Arial" panose="020B0604020202020204" pitchFamily="34" charset="0"/>
              </a:rPr>
              <a:t>THC rapidly crosses the placenta</a:t>
            </a:r>
          </a:p>
          <a:p>
            <a:pPr lvl="1"/>
            <a:r>
              <a:rPr lang="en-US" sz="2100" dirty="0">
                <a:latin typeface="Arial" panose="020B0604020202020204" pitchFamily="34" charset="0"/>
                <a:cs typeface="Arial" panose="020B0604020202020204" pitchFamily="34" charset="0"/>
              </a:rPr>
              <a:t>THC crosses into breast milk</a:t>
            </a:r>
          </a:p>
          <a:p>
            <a:endParaRPr lang="en-US" dirty="0"/>
          </a:p>
        </p:txBody>
      </p:sp>
      <p:pic>
        <p:nvPicPr>
          <p:cNvPr id="4" name="Picture 3" descr="This diagram shows the different parts of the digestive track that the different forms of introduction such as ingestion and suppositories and the areas effected by those forms of ingestion.&#10;&#10;Ficheiro:Digestive system simplified.svg - Wikipedia, a enciclopedia ..." title="Digestive track diagra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910" y="1045338"/>
            <a:ext cx="3111440" cy="4696514"/>
          </a:xfrm>
          <a:prstGeom prst="rect">
            <a:avLst/>
          </a:prstGeom>
        </p:spPr>
      </p:pic>
      <p:sp>
        <p:nvSpPr>
          <p:cNvPr id="5" name="Rectangle 4"/>
          <p:cNvSpPr/>
          <p:nvPr/>
        </p:nvSpPr>
        <p:spPr>
          <a:xfrm>
            <a:off x="929683" y="4756197"/>
            <a:ext cx="2638466" cy="415498"/>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a:t>
            </a:r>
            <a:r>
              <a:rPr lang="en-US" sz="2100" dirty="0" err="1">
                <a:latin typeface="Arial" panose="020B0604020202020204" pitchFamily="34" charset="0"/>
                <a:cs typeface="Arial" panose="020B0604020202020204" pitchFamily="34" charset="0"/>
              </a:rPr>
              <a:t>Huestis</a:t>
            </a:r>
            <a:r>
              <a:rPr lang="en-US" sz="2100" dirty="0">
                <a:latin typeface="Arial" panose="020B0604020202020204" pitchFamily="34" charset="0"/>
                <a:cs typeface="Arial" panose="020B0604020202020204" pitchFamily="34" charset="0"/>
              </a:rPr>
              <a:t>, M., 2007)</a:t>
            </a:r>
          </a:p>
        </p:txBody>
      </p:sp>
    </p:spTree>
    <p:extLst>
      <p:ext uri="{BB962C8B-B14F-4D97-AF65-F5344CB8AC3E}">
        <p14:creationId xmlns:p14="http://schemas.microsoft.com/office/powerpoint/2010/main" val="3120939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056541"/>
            <a:ext cx="7886700" cy="994172"/>
          </a:xfrm>
        </p:spPr>
        <p:txBody>
          <a:bodyPr>
            <a:normAutofit/>
          </a:bodyPr>
          <a:lstStyle/>
          <a:p>
            <a:r>
              <a:rPr lang="en-US" sz="3000" dirty="0">
                <a:latin typeface="Arial" panose="020B0604020202020204" pitchFamily="34" charset="0"/>
                <a:cs typeface="Arial" panose="020B0604020202020204" pitchFamily="34" charset="0"/>
              </a:rPr>
              <a:t>Absorption Depends on the Route of Intake</a:t>
            </a:r>
          </a:p>
        </p:txBody>
      </p:sp>
      <p:pic>
        <p:nvPicPr>
          <p:cNvPr id="5" name="Content Placeholder 4" descr="The image above shows the liver highlighted red among the other chest and abdominal organs in blue.&#10;&#10;Your &lt;strong&gt;liver&lt;/strong&gt; performs more than 500 jobs within your body - and can ..." title="Liver: Worker of the Month"/>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29701" y="2035703"/>
            <a:ext cx="3899449" cy="3454269"/>
          </a:xfrm>
        </p:spPr>
      </p:pic>
      <p:sp>
        <p:nvSpPr>
          <p:cNvPr id="4" name="Text Placeholder 3"/>
          <p:cNvSpPr>
            <a:spLocks noGrp="1"/>
          </p:cNvSpPr>
          <p:nvPr>
            <p:ph sz="half" idx="2"/>
          </p:nvPr>
        </p:nvSpPr>
        <p:spPr>
          <a:xfrm>
            <a:off x="4629150" y="2040007"/>
            <a:ext cx="4067589" cy="3449966"/>
          </a:xfrm>
        </p:spPr>
        <p:txBody>
          <a:bodyPr>
            <a:normAutofit lnSpcReduction="10000"/>
          </a:bodyPr>
          <a:lstStyle/>
          <a:p>
            <a:pPr lvl="2"/>
            <a:r>
              <a:rPr lang="en-US" sz="1800" dirty="0">
                <a:latin typeface="Arial" panose="020B0604020202020204" pitchFamily="34" charset="0"/>
                <a:cs typeface="Arial" panose="020B0604020202020204" pitchFamily="34" charset="0"/>
              </a:rPr>
              <a:t>Oral absorption - First pass Metabolism - Liver (CYP 450 &amp; other enzymes) and Extra-Hepatic Tissues: Converts THC to &gt;100 metabolites, some of which are psychoactive</a:t>
            </a:r>
          </a:p>
          <a:p>
            <a:pPr lvl="2"/>
            <a:r>
              <a:rPr lang="en-US" sz="1800" dirty="0">
                <a:latin typeface="Arial" panose="020B0604020202020204" pitchFamily="34" charset="0"/>
                <a:cs typeface="Arial" panose="020B0604020202020204" pitchFamily="34" charset="0"/>
              </a:rPr>
              <a:t>Mucosal, Rectal, Dermal, Inhalation, &amp; Intravenous – Bypass the digestive system so the drug is absorbed directly into the system</a:t>
            </a:r>
          </a:p>
          <a:p>
            <a:endParaRPr lang="en-US" dirty="0"/>
          </a:p>
        </p:txBody>
      </p:sp>
      <p:sp>
        <p:nvSpPr>
          <p:cNvPr id="3" name="Rectangle 2"/>
          <p:cNvSpPr/>
          <p:nvPr/>
        </p:nvSpPr>
        <p:spPr>
          <a:xfrm>
            <a:off x="5476462" y="5060566"/>
            <a:ext cx="3386024"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(Gaston, T., and Friedman, D., 2017; </a:t>
            </a:r>
            <a:r>
              <a:rPr lang="en-US" dirty="0" err="1">
                <a:latin typeface="Arial" panose="020B0604020202020204" pitchFamily="34" charset="0"/>
                <a:cs typeface="Arial" panose="020B0604020202020204" pitchFamily="34" charset="0"/>
              </a:rPr>
              <a:t>Huestis</a:t>
            </a:r>
            <a:r>
              <a:rPr lang="en-US" dirty="0">
                <a:latin typeface="Arial" panose="020B0604020202020204" pitchFamily="34" charset="0"/>
                <a:cs typeface="Arial" panose="020B0604020202020204" pitchFamily="34" charset="0"/>
              </a:rPr>
              <a:t>, M., 2007)</a:t>
            </a:r>
          </a:p>
        </p:txBody>
      </p:sp>
    </p:spTree>
    <p:extLst>
      <p:ext uri="{BB962C8B-B14F-4D97-AF65-F5344CB8AC3E}">
        <p14:creationId xmlns:p14="http://schemas.microsoft.com/office/powerpoint/2010/main" val="307533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1200150"/>
            <a:ext cx="6100568" cy="1200150"/>
          </a:xfrm>
        </p:spPr>
        <p:txBody>
          <a:bodyPr>
            <a:normAutofit/>
          </a:bodyPr>
          <a:lstStyle/>
          <a:p>
            <a:r>
              <a:rPr lang="en-US" sz="3000" dirty="0">
                <a:latin typeface="Arial" panose="020B0604020202020204" pitchFamily="34" charset="0"/>
                <a:cs typeface="Arial" panose="020B0604020202020204" pitchFamily="34" charset="0"/>
              </a:rPr>
              <a:t>Excretion and Elimination</a:t>
            </a:r>
            <a:br>
              <a:rPr lang="en-US" sz="3000" dirty="0"/>
            </a:br>
            <a:endParaRPr lang="en-US" sz="3000" dirty="0"/>
          </a:p>
        </p:txBody>
      </p:sp>
      <p:sp>
        <p:nvSpPr>
          <p:cNvPr id="4" name="Text Placeholder 3"/>
          <p:cNvSpPr>
            <a:spLocks noGrp="1"/>
          </p:cNvSpPr>
          <p:nvPr>
            <p:ph type="body" sz="half" idx="2"/>
          </p:nvPr>
        </p:nvSpPr>
        <p:spPr>
          <a:xfrm>
            <a:off x="629840" y="2228851"/>
            <a:ext cx="4059117" cy="1856132"/>
          </a:xfrm>
        </p:spPr>
        <p:txBody>
          <a:bodyPr/>
          <a:lstStyle/>
          <a:p>
            <a:pPr marL="685800" lvl="1"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Feces (Primary)</a:t>
            </a:r>
            <a:endParaRPr lang="en-US" sz="2100" baseline="30000" dirty="0">
              <a:latin typeface="Arial" panose="020B0604020202020204" pitchFamily="34" charset="0"/>
              <a:cs typeface="Arial" panose="020B0604020202020204" pitchFamily="34" charset="0"/>
            </a:endParaRPr>
          </a:p>
          <a:p>
            <a:pPr marL="685800" lvl="1"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Urine (Secondary)</a:t>
            </a:r>
            <a:endParaRPr lang="en-US" sz="2100" baseline="30000" dirty="0">
              <a:latin typeface="Arial" panose="020B0604020202020204" pitchFamily="34" charset="0"/>
              <a:cs typeface="Arial" panose="020B0604020202020204" pitchFamily="34" charset="0"/>
            </a:endParaRPr>
          </a:p>
          <a:p>
            <a:pPr marL="685800" lvl="1"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Sweat</a:t>
            </a:r>
            <a:endParaRPr lang="en-US" sz="2100" baseline="30000" dirty="0">
              <a:latin typeface="Arial" panose="020B0604020202020204" pitchFamily="34" charset="0"/>
              <a:cs typeface="Arial" panose="020B0604020202020204" pitchFamily="34" charset="0"/>
            </a:endParaRPr>
          </a:p>
          <a:p>
            <a:pPr marL="685800" lvl="1"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Oral fluid (e.g., Saliva)</a:t>
            </a:r>
            <a:endParaRPr lang="en-US" sz="2100" baseline="30000" dirty="0">
              <a:latin typeface="Arial" panose="020B0604020202020204" pitchFamily="34" charset="0"/>
              <a:cs typeface="Arial" panose="020B0604020202020204" pitchFamily="34" charset="0"/>
            </a:endParaRPr>
          </a:p>
          <a:p>
            <a:pPr marL="685800" lvl="1"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Hair</a:t>
            </a:r>
            <a:endParaRPr lang="en-US" sz="2100" baseline="30000" dirty="0">
              <a:latin typeface="Arial" panose="020B0604020202020204" pitchFamily="34" charset="0"/>
              <a:cs typeface="Arial" panose="020B0604020202020204" pitchFamily="34" charset="0"/>
            </a:endParaRPr>
          </a:p>
          <a:p>
            <a:endParaRPr lang="en-US" dirty="0"/>
          </a:p>
        </p:txBody>
      </p:sp>
      <p:sp>
        <p:nvSpPr>
          <p:cNvPr id="3" name="Rectangle 2"/>
          <p:cNvSpPr/>
          <p:nvPr/>
        </p:nvSpPr>
        <p:spPr>
          <a:xfrm>
            <a:off x="1058452" y="4084983"/>
            <a:ext cx="7424207" cy="692497"/>
          </a:xfrm>
          <a:prstGeom prst="rect">
            <a:avLst/>
          </a:prstGeom>
        </p:spPr>
        <p:txBody>
          <a:bodyPr wrap="square">
            <a:spAutoFit/>
          </a:bodyPr>
          <a:lstStyle/>
          <a:p>
            <a:pPr lvl="0">
              <a:defRPr/>
            </a:pPr>
            <a:r>
              <a:rPr lang="en-US" sz="1950" dirty="0">
                <a:latin typeface="Arial" panose="020B0604020202020204" pitchFamily="34" charset="0"/>
                <a:cs typeface="Arial" panose="020B0604020202020204" pitchFamily="34" charset="0"/>
              </a:rPr>
              <a:t>(Gaston, T., and Friedman, D., 2017; </a:t>
            </a:r>
            <a:r>
              <a:rPr lang="en-US" sz="1950" dirty="0" err="1">
                <a:solidFill>
                  <a:prstClr val="black"/>
                </a:solidFill>
                <a:latin typeface="Arial" panose="020B0604020202020204" pitchFamily="34" charset="0"/>
                <a:cs typeface="Arial" panose="020B0604020202020204" pitchFamily="34" charset="0"/>
              </a:rPr>
              <a:t>Musshoff</a:t>
            </a:r>
            <a:r>
              <a:rPr lang="en-US" sz="1950" dirty="0">
                <a:solidFill>
                  <a:prstClr val="black"/>
                </a:solidFill>
                <a:latin typeface="Arial" panose="020B0604020202020204" pitchFamily="34" charset="0"/>
                <a:cs typeface="Arial" panose="020B0604020202020204" pitchFamily="34" charset="0"/>
              </a:rPr>
              <a:t>, F., and </a:t>
            </a:r>
            <a:r>
              <a:rPr lang="en-US" sz="1950" dirty="0" err="1">
                <a:solidFill>
                  <a:prstClr val="black"/>
                </a:solidFill>
                <a:latin typeface="Arial" panose="020B0604020202020204" pitchFamily="34" charset="0"/>
                <a:cs typeface="Arial" panose="020B0604020202020204" pitchFamily="34" charset="0"/>
              </a:rPr>
              <a:t>Madea</a:t>
            </a:r>
            <a:r>
              <a:rPr lang="en-US" sz="1950" dirty="0">
                <a:solidFill>
                  <a:prstClr val="black"/>
                </a:solidFill>
                <a:latin typeface="Arial" panose="020B0604020202020204" pitchFamily="34" charset="0"/>
                <a:cs typeface="Arial" panose="020B0604020202020204" pitchFamily="34" charset="0"/>
              </a:rPr>
              <a:t>, B., 2006; </a:t>
            </a:r>
            <a:r>
              <a:rPr lang="en-US" sz="1950" dirty="0" err="1">
                <a:solidFill>
                  <a:prstClr val="black"/>
                </a:solidFill>
                <a:latin typeface="Arial" panose="020B0604020202020204" pitchFamily="34" charset="0"/>
                <a:cs typeface="Arial" panose="020B0604020202020204" pitchFamily="34" charset="0"/>
              </a:rPr>
              <a:t>Kintz</a:t>
            </a:r>
            <a:r>
              <a:rPr lang="en-US" sz="1950" dirty="0">
                <a:solidFill>
                  <a:prstClr val="black"/>
                </a:solidFill>
                <a:latin typeface="Arial" panose="020B0604020202020204" pitchFamily="34" charset="0"/>
                <a:cs typeface="Arial" panose="020B0604020202020204" pitchFamily="34" charset="0"/>
              </a:rPr>
              <a:t>, P., </a:t>
            </a:r>
            <a:r>
              <a:rPr lang="en-US" sz="1950" dirty="0" err="1">
                <a:solidFill>
                  <a:prstClr val="black"/>
                </a:solidFill>
                <a:latin typeface="Arial" panose="020B0604020202020204" pitchFamily="34" charset="0"/>
                <a:cs typeface="Arial" panose="020B0604020202020204" pitchFamily="34" charset="0"/>
              </a:rPr>
              <a:t>Cirimele</a:t>
            </a:r>
            <a:r>
              <a:rPr lang="en-US" sz="1950" dirty="0">
                <a:solidFill>
                  <a:prstClr val="black"/>
                </a:solidFill>
                <a:latin typeface="Arial" panose="020B0604020202020204" pitchFamily="34" charset="0"/>
                <a:cs typeface="Arial" panose="020B0604020202020204" pitchFamily="34" charset="0"/>
              </a:rPr>
              <a:t>, V., and Ludes, B., 2000)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6062" y="5658948"/>
            <a:ext cx="6708989" cy="136114"/>
          </a:xfrm>
          <a:prstGeom prst="rect">
            <a:avLst/>
          </a:prstGeom>
        </p:spPr>
      </p:pic>
      <p:pic>
        <p:nvPicPr>
          <p:cNvPr id="7" name="Picture 6" descr="Dealing with Heat and Eczema - Battle Ecze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466" y="2546904"/>
            <a:ext cx="3415181" cy="990053"/>
          </a:xfrm>
          <a:prstGeom prst="rect">
            <a:avLst/>
          </a:prstGeom>
        </p:spPr>
      </p:pic>
    </p:spTree>
    <p:extLst>
      <p:ext uri="{BB962C8B-B14F-4D97-AF65-F5344CB8AC3E}">
        <p14:creationId xmlns:p14="http://schemas.microsoft.com/office/powerpoint/2010/main" val="1543476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Quitting &amp; Detecting Use</a:t>
            </a:r>
          </a:p>
        </p:txBody>
      </p:sp>
      <p:sp>
        <p:nvSpPr>
          <p:cNvPr id="9" name="Content Placeholder 8"/>
          <p:cNvSpPr>
            <a:spLocks noGrp="1"/>
          </p:cNvSpPr>
          <p:nvPr>
            <p:ph idx="1"/>
          </p:nvPr>
        </p:nvSpPr>
        <p:spPr>
          <a:xfrm>
            <a:off x="628650" y="1940695"/>
            <a:ext cx="7713544" cy="3263504"/>
          </a:xfrm>
        </p:spPr>
        <p:txBody>
          <a:bodyPr/>
          <a:lstStyle/>
          <a:p>
            <a:pPr lvl="0"/>
            <a:r>
              <a:rPr lang="en-US" sz="1950" dirty="0">
                <a:latin typeface="Arial" panose="020B0604020202020204" pitchFamily="34" charset="0"/>
                <a:cs typeface="Arial" panose="020B0604020202020204" pitchFamily="34" charset="0"/>
              </a:rPr>
              <a:t>THC half-life in plasma and urine: 20-60 hours</a:t>
            </a:r>
          </a:p>
          <a:p>
            <a:pPr lvl="0"/>
            <a:r>
              <a:rPr lang="en-US" sz="1950" dirty="0">
                <a:latin typeface="Arial" panose="020B0604020202020204" pitchFamily="34" charset="0"/>
                <a:cs typeface="Arial" panose="020B0604020202020204" pitchFamily="34" charset="0"/>
              </a:rPr>
              <a:t>Elimination half-life of metabolites: 5-6 days</a:t>
            </a:r>
          </a:p>
          <a:p>
            <a:pPr lvl="0"/>
            <a:r>
              <a:rPr lang="en-US" sz="1950" dirty="0">
                <a:latin typeface="Arial" panose="020B0604020202020204" pitchFamily="34" charset="0"/>
                <a:cs typeface="Arial" panose="020B0604020202020204" pitchFamily="34" charset="0"/>
              </a:rPr>
              <a:t>Chronic User: May still be detectable for &gt; 1 month</a:t>
            </a:r>
          </a:p>
          <a:p>
            <a:pPr lvl="0"/>
            <a:r>
              <a:rPr lang="en-US" sz="1950" dirty="0">
                <a:latin typeface="Arial" panose="020B0604020202020204" pitchFamily="34" charset="0"/>
                <a:cs typeface="Arial" panose="020B0604020202020204" pitchFamily="34" charset="0"/>
              </a:rPr>
              <a:t>Cause: Slow release from lipid-storage</a:t>
            </a:r>
          </a:p>
          <a:p>
            <a:pPr lvl="1"/>
            <a:r>
              <a:rPr lang="en-US" dirty="0">
                <a:latin typeface="Arial" panose="020B0604020202020204" pitchFamily="34" charset="0"/>
                <a:cs typeface="Arial" panose="020B0604020202020204" pitchFamily="34" charset="0"/>
              </a:rPr>
              <a:t>Binds to lipoproteins</a:t>
            </a:r>
          </a:p>
          <a:p>
            <a:pPr lvl="1"/>
            <a:r>
              <a:rPr lang="en-US" dirty="0">
                <a:latin typeface="Arial" panose="020B0604020202020204" pitchFamily="34" charset="0"/>
                <a:cs typeface="Arial" panose="020B0604020202020204" pitchFamily="34" charset="0"/>
              </a:rPr>
              <a:t>The human organs that contain the most fat (and therefore store the most THC), are the brain and reproductive organs (ovaries or testicles). </a:t>
            </a:r>
          </a:p>
          <a:p>
            <a:endParaRPr lang="en-US" sz="1800" dirty="0"/>
          </a:p>
          <a:p>
            <a:endParaRPr lang="en-US" dirty="0"/>
          </a:p>
        </p:txBody>
      </p:sp>
      <p:sp>
        <p:nvSpPr>
          <p:cNvPr id="3" name="Rectangle 2"/>
          <p:cNvSpPr/>
          <p:nvPr/>
        </p:nvSpPr>
        <p:spPr>
          <a:xfrm>
            <a:off x="773720" y="5131039"/>
            <a:ext cx="8161361"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Koob</a:t>
            </a:r>
            <a:r>
              <a:rPr lang="en-US" dirty="0">
                <a:latin typeface="Arial" panose="020B0604020202020204" pitchFamily="34" charset="0"/>
                <a:cs typeface="Arial" panose="020B0604020202020204" pitchFamily="34" charset="0"/>
              </a:rPr>
              <a:t>, G., and Le </a:t>
            </a:r>
            <a:r>
              <a:rPr lang="en-US" dirty="0" err="1">
                <a:latin typeface="Arial" panose="020B0604020202020204" pitchFamily="34" charset="0"/>
                <a:cs typeface="Arial" panose="020B0604020202020204" pitchFamily="34" charset="0"/>
              </a:rPr>
              <a:t>Moal</a:t>
            </a:r>
            <a:r>
              <a:rPr lang="en-US" dirty="0">
                <a:latin typeface="Arial" panose="020B0604020202020204" pitchFamily="34" charset="0"/>
                <a:cs typeface="Arial" panose="020B0604020202020204" pitchFamily="34" charset="0"/>
              </a:rPr>
              <a:t>, M., 2006; Lowe, R., Abraham, T., Darwin, W., </a:t>
            </a:r>
            <a:r>
              <a:rPr lang="en-US" dirty="0" err="1">
                <a:latin typeface="Arial" panose="020B0604020202020204" pitchFamily="34" charset="0"/>
                <a:cs typeface="Arial" panose="020B0604020202020204" pitchFamily="34" charset="0"/>
              </a:rPr>
              <a:t>Herning</a:t>
            </a:r>
            <a:r>
              <a:rPr lang="en-US" dirty="0">
                <a:latin typeface="Arial" panose="020B0604020202020204" pitchFamily="34" charset="0"/>
                <a:cs typeface="Arial" panose="020B0604020202020204" pitchFamily="34" charset="0"/>
              </a:rPr>
              <a:t>, R., </a:t>
            </a:r>
            <a:r>
              <a:rPr lang="en-US" dirty="0" err="1">
                <a:latin typeface="Arial" panose="020B0604020202020204" pitchFamily="34" charset="0"/>
                <a:cs typeface="Arial" panose="020B0604020202020204" pitchFamily="34" charset="0"/>
              </a:rPr>
              <a:t>Lud</a:t>
            </a:r>
            <a:r>
              <a:rPr lang="en-US" dirty="0">
                <a:latin typeface="Arial" panose="020B0604020202020204" pitchFamily="34" charset="0"/>
                <a:cs typeface="Arial" panose="020B0604020202020204" pitchFamily="34" charset="0"/>
              </a:rPr>
              <a:t> Cadet, J., and </a:t>
            </a:r>
            <a:r>
              <a:rPr lang="en-US" dirty="0" err="1">
                <a:latin typeface="Arial" panose="020B0604020202020204" pitchFamily="34" charset="0"/>
                <a:cs typeface="Arial" panose="020B0604020202020204" pitchFamily="34" charset="0"/>
              </a:rPr>
              <a:t>Huestis</a:t>
            </a:r>
            <a:r>
              <a:rPr lang="en-US" dirty="0">
                <a:latin typeface="Arial" panose="020B0604020202020204" pitchFamily="34" charset="0"/>
                <a:cs typeface="Arial" panose="020B0604020202020204" pitchFamily="34" charset="0"/>
              </a:rPr>
              <a:t>, M., 2009).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36" t="-4906" r="1" b="20275"/>
          <a:stretch/>
        </p:blipFill>
        <p:spPr>
          <a:xfrm>
            <a:off x="6751837" y="5454205"/>
            <a:ext cx="2392163" cy="1403795"/>
          </a:xfrm>
          <a:prstGeom prst="rect">
            <a:avLst/>
          </a:prstGeom>
        </p:spPr>
      </p:pic>
    </p:spTree>
    <p:extLst>
      <p:ext uri="{BB962C8B-B14F-4D97-AF65-F5344CB8AC3E}">
        <p14:creationId xmlns:p14="http://schemas.microsoft.com/office/powerpoint/2010/main" val="419374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Purpose </a:t>
            </a:r>
          </a:p>
        </p:txBody>
      </p:sp>
      <p:sp>
        <p:nvSpPr>
          <p:cNvPr id="3" name="Content Placeholder 2"/>
          <p:cNvSpPr>
            <a:spLocks noGrp="1"/>
          </p:cNvSpPr>
          <p:nvPr>
            <p:ph idx="1"/>
          </p:nvPr>
        </p:nvSpPr>
        <p:spPr>
          <a:xfrm>
            <a:off x="1275180" y="2055567"/>
            <a:ext cx="7011600" cy="3434750"/>
          </a:xfrm>
        </p:spPr>
        <p:txBody>
          <a:bodyPr/>
          <a:lstStyle/>
          <a:p>
            <a:pPr marL="0" indent="0">
              <a:buNone/>
            </a:pPr>
            <a:r>
              <a:rPr lang="en-US" sz="1800" dirty="0">
                <a:latin typeface="Arial" panose="020B0604020202020204" pitchFamily="34" charset="0"/>
                <a:cs typeface="Arial" panose="020B0604020202020204" pitchFamily="34" charset="0"/>
              </a:rPr>
              <a:t>Improve implementation and delivery of effective substance abuse prevention interventions</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Provide training and technical assistance services to the substance abuse prevention field </a:t>
            </a:r>
          </a:p>
          <a:p>
            <a:pPr lvl="1"/>
            <a:r>
              <a:rPr lang="en-US" sz="1500" dirty="0">
                <a:latin typeface="Arial" panose="020B0604020202020204" pitchFamily="34" charset="0"/>
                <a:cs typeface="Arial" panose="020B0604020202020204" pitchFamily="34" charset="0"/>
              </a:rPr>
              <a:t>Tailored to meet the needs of recipients and the prevention field</a:t>
            </a:r>
          </a:p>
          <a:p>
            <a:pPr lvl="1"/>
            <a:r>
              <a:rPr lang="en-US" sz="1500" dirty="0">
                <a:latin typeface="Arial" panose="020B0604020202020204" pitchFamily="34" charset="0"/>
                <a:cs typeface="Arial" panose="020B0604020202020204" pitchFamily="34" charset="0"/>
              </a:rPr>
              <a:t>Based in prevention science and use evidence-based and promising practices</a:t>
            </a:r>
          </a:p>
          <a:p>
            <a:pPr lvl="1"/>
            <a:r>
              <a:rPr lang="en-US" sz="1500" dirty="0">
                <a:latin typeface="Arial" panose="020B0604020202020204" pitchFamily="34" charset="0"/>
                <a:cs typeface="Arial" panose="020B0604020202020204" pitchFamily="34" charset="0"/>
              </a:rPr>
              <a:t>Leverage the expertise and resources available through the alliances formed within and across the HHS regions and the PTTC Network. </a:t>
            </a:r>
          </a:p>
          <a:p>
            <a:pPr marL="0" indent="0">
              <a:buNone/>
            </a:pPr>
            <a:endParaRPr lang="en-US" dirty="0"/>
          </a:p>
        </p:txBody>
      </p:sp>
      <p:pic>
        <p:nvPicPr>
          <p:cNvPr id="5" name="Picture 4" descr="Stacked color bars with 8 different colors" title="Stacked Color Bars"/>
          <p:cNvPicPr>
            <a:picLocks noChangeAspect="1"/>
          </p:cNvPicPr>
          <p:nvPr/>
        </p:nvPicPr>
        <p:blipFill rotWithShape="1">
          <a:blip r:embed="rId3" cstate="print">
            <a:extLst>
              <a:ext uri="{28A0092B-C50C-407E-A947-70E740481C1C}">
                <a14:useLocalDpi xmlns:a14="http://schemas.microsoft.com/office/drawing/2010/main" val="0"/>
              </a:ext>
            </a:extLst>
          </a:blip>
          <a:srcRect l="-33333" t="-1161" b="1161"/>
          <a:stretch/>
        </p:blipFill>
        <p:spPr>
          <a:xfrm>
            <a:off x="6656698" y="5858080"/>
            <a:ext cx="2487302" cy="1243651"/>
          </a:xfrm>
          <a:prstGeom prst="rect">
            <a:avLst/>
          </a:prstGeom>
          <a:noFill/>
          <a:ln>
            <a:noFill/>
          </a:ln>
        </p:spPr>
      </p:pic>
      <p:sp>
        <p:nvSpPr>
          <p:cNvPr id="6" name="Oval 5">
            <a:extLst>
              <a:ext uri="{FF2B5EF4-FFF2-40B4-BE49-F238E27FC236}">
                <a16:creationId xmlns:a16="http://schemas.microsoft.com/office/drawing/2014/main" id="{8AFE6C7A-2FB2-C746-BE7D-70CDD38F6BA6}"/>
              </a:ext>
            </a:extLst>
          </p:cNvPr>
          <p:cNvSpPr/>
          <p:nvPr/>
        </p:nvSpPr>
        <p:spPr>
          <a:xfrm>
            <a:off x="633438" y="3041111"/>
            <a:ext cx="559988" cy="564776"/>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Green circle with white circle and curved line to create a silhouette of a person" title="Green Person Icon">
            <a:extLst>
              <a:ext uri="{FF2B5EF4-FFF2-40B4-BE49-F238E27FC236}">
                <a16:creationId xmlns:a16="http://schemas.microsoft.com/office/drawing/2014/main" id="{FA850042-904A-BE44-8EC7-65E40AF22A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593" y="3115841"/>
            <a:ext cx="397868" cy="376499"/>
          </a:xfrm>
          <a:prstGeom prst="rect">
            <a:avLst/>
          </a:prstGeom>
        </p:spPr>
      </p:pic>
      <p:sp>
        <p:nvSpPr>
          <p:cNvPr id="8" name="Oval 7">
            <a:extLst>
              <a:ext uri="{FF2B5EF4-FFF2-40B4-BE49-F238E27FC236}">
                <a16:creationId xmlns:a16="http://schemas.microsoft.com/office/drawing/2014/main" id="{B89E90A8-E57B-CB4C-B776-5C076F72C7B9}"/>
              </a:ext>
            </a:extLst>
          </p:cNvPr>
          <p:cNvSpPr/>
          <p:nvPr/>
        </p:nvSpPr>
        <p:spPr>
          <a:xfrm>
            <a:off x="628650" y="2052683"/>
            <a:ext cx="564776" cy="564776"/>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Green circle with two white overlapping ovals. Each oval contains a white dot." title="Green Atomic Icon">
            <a:extLst>
              <a:ext uri="{FF2B5EF4-FFF2-40B4-BE49-F238E27FC236}">
                <a16:creationId xmlns:a16="http://schemas.microsoft.com/office/drawing/2014/main" id="{3FABDC2C-E34B-D04E-9CE6-2D507588C4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612" y="2170417"/>
            <a:ext cx="418690" cy="329307"/>
          </a:xfrm>
          <a:prstGeom prst="rect">
            <a:avLst/>
          </a:prstGeom>
        </p:spPr>
      </p:pic>
      <p:pic>
        <p:nvPicPr>
          <p:cNvPr id="4" name="Picture 3"/>
          <p:cNvPicPr>
            <a:picLocks noChangeAspect="1"/>
          </p:cNvPicPr>
          <p:nvPr/>
        </p:nvPicPr>
        <p:blipFill>
          <a:blip r:embed="rId6"/>
          <a:stretch>
            <a:fillRect/>
          </a:stretch>
        </p:blipFill>
        <p:spPr>
          <a:xfrm>
            <a:off x="628650" y="5638407"/>
            <a:ext cx="5950212" cy="883997"/>
          </a:xfrm>
          <a:prstGeom prst="rect">
            <a:avLst/>
          </a:prstGeom>
        </p:spPr>
      </p:pic>
    </p:spTree>
    <p:extLst>
      <p:ext uri="{BB962C8B-B14F-4D97-AF65-F5344CB8AC3E}">
        <p14:creationId xmlns:p14="http://schemas.microsoft.com/office/powerpoint/2010/main" val="2708818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PTTC Resources</a:t>
            </a:r>
          </a:p>
        </p:txBody>
      </p:sp>
      <p:sp>
        <p:nvSpPr>
          <p:cNvPr id="3" name="Content Placeholder 2"/>
          <p:cNvSpPr>
            <a:spLocks noGrp="1"/>
          </p:cNvSpPr>
          <p:nvPr>
            <p:ph idx="1"/>
          </p:nvPr>
        </p:nvSpPr>
        <p:spPr>
          <a:xfrm>
            <a:off x="1485899" y="2057401"/>
            <a:ext cx="6430549" cy="3190547"/>
          </a:xfrm>
        </p:spPr>
        <p:txBody>
          <a:bodyPr>
            <a:normAutofit fontScale="92500"/>
          </a:bodyPr>
          <a:lstStyle/>
          <a:p>
            <a:pPr marL="0" indent="0">
              <a:buNone/>
            </a:pPr>
            <a:endParaRPr lang="en-US" sz="1050" dirty="0">
              <a:latin typeface="Calibri" pitchFamily="34" charset="0"/>
              <a:cs typeface="Calibri" pitchFamily="34" charset="0"/>
            </a:endParaRPr>
          </a:p>
          <a:p>
            <a:pPr>
              <a:buNone/>
            </a:pPr>
            <a:endParaRPr lang="en-US" dirty="0"/>
          </a:p>
          <a:p>
            <a:pPr>
              <a:buNone/>
            </a:pPr>
            <a:r>
              <a:rPr lang="en-US" dirty="0"/>
              <a:t>More prevention training and technical assistance resources, including more resources for marijuana prevention, available from SAMHSA’s            Prevention Technology Transfer Center Network</a:t>
            </a:r>
          </a:p>
          <a:p>
            <a:pPr>
              <a:buNone/>
            </a:pPr>
            <a:r>
              <a:rPr lang="en-US" dirty="0"/>
              <a:t>Visit:  </a:t>
            </a:r>
            <a:r>
              <a:rPr lang="en-US" dirty="0" err="1"/>
              <a:t>pttcnetwork.org</a:t>
            </a:r>
            <a:r>
              <a:rPr lang="en-US" dirty="0"/>
              <a:t> to learn more.</a:t>
            </a:r>
          </a:p>
          <a:p>
            <a:pPr>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732136" y="5352384"/>
            <a:ext cx="7679728" cy="155809"/>
          </a:xfrm>
          <a:prstGeom prst="rect">
            <a:avLst/>
          </a:prstGeom>
        </p:spPr>
      </p:pic>
      <p:pic>
        <p:nvPicPr>
          <p:cNvPr id="5" name="Picture Placeholder 7">
            <a:extLst>
              <a:ext uri="{FF2B5EF4-FFF2-40B4-BE49-F238E27FC236}">
                <a16:creationId xmlns:a16="http://schemas.microsoft.com/office/drawing/2014/main" id="{59A8517D-5C23-8C41-A6FC-7675F4EF7E10}"/>
              </a:ext>
            </a:extLst>
          </p:cNvPr>
          <p:cNvPicPr>
            <a:picLocks noChangeAspect="1"/>
          </p:cNvPicPr>
          <p:nvPr/>
        </p:nvPicPr>
        <p:blipFill>
          <a:blip r:embed="rId4">
            <a:extLst>
              <a:ext uri="{28A0092B-C50C-407E-A947-70E740481C1C}">
                <a14:useLocalDpi xmlns:a14="http://schemas.microsoft.com/office/drawing/2010/main" val="0"/>
              </a:ext>
            </a:extLst>
          </a:blip>
          <a:srcRect t="16784" b="16784"/>
          <a:stretch>
            <a:fillRect/>
          </a:stretch>
        </p:blipFill>
        <p:spPr>
          <a:xfrm>
            <a:off x="1131273" y="1004690"/>
            <a:ext cx="6618684" cy="1465660"/>
          </a:xfrm>
          <a:prstGeom prst="rect">
            <a:avLst/>
          </a:prstGeom>
        </p:spPr>
      </p:pic>
    </p:spTree>
    <p:extLst>
      <p:ext uri="{BB962C8B-B14F-4D97-AF65-F5344CB8AC3E}">
        <p14:creationId xmlns:p14="http://schemas.microsoft.com/office/powerpoint/2010/main" val="3309236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739502"/>
          </a:xfrm>
        </p:spPr>
        <p:txBody>
          <a:bodyPr/>
          <a:lstStyle/>
          <a:p>
            <a:r>
              <a:rPr lang="en-US" dirty="0">
                <a:latin typeface="Arial" panose="020B0604020202020204" pitchFamily="34" charset="0"/>
                <a:cs typeface="Arial" panose="020B0604020202020204" pitchFamily="34" charset="0"/>
              </a:rPr>
              <a:t>References, I</a:t>
            </a:r>
          </a:p>
        </p:txBody>
      </p:sp>
      <p:sp>
        <p:nvSpPr>
          <p:cNvPr id="3" name="Content Placeholder 2"/>
          <p:cNvSpPr>
            <a:spLocks noGrp="1"/>
          </p:cNvSpPr>
          <p:nvPr>
            <p:ph idx="1"/>
          </p:nvPr>
        </p:nvSpPr>
        <p:spPr>
          <a:xfrm>
            <a:off x="628650" y="1870597"/>
            <a:ext cx="7886700" cy="3828197"/>
          </a:xfrm>
        </p:spPr>
        <p:txBody>
          <a:bodyPr>
            <a:normAutofit fontScale="92500" lnSpcReduction="10000"/>
          </a:bodyPr>
          <a:lstStyle/>
          <a:p>
            <a:pPr marL="348854" indent="-348854">
              <a:buNone/>
            </a:pPr>
            <a:r>
              <a:rPr lang="en-US" sz="1050" dirty="0" err="1">
                <a:latin typeface="Arial" panose="020B0604020202020204" pitchFamily="34" charset="0"/>
                <a:cs typeface="Arial" panose="020B0604020202020204" pitchFamily="34" charset="0"/>
              </a:rPr>
              <a:t>Ait-Daoud</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Tiouririne</a:t>
            </a:r>
            <a:r>
              <a:rPr lang="en-US" sz="1050" dirty="0">
                <a:latin typeface="Arial" panose="020B0604020202020204" pitchFamily="34" charset="0"/>
                <a:cs typeface="Arial" panose="020B0604020202020204" pitchFamily="34" charset="0"/>
              </a:rPr>
              <a:t>, N. (</a:t>
            </a:r>
            <a:r>
              <a:rPr lang="en-US" sz="1050" dirty="0" err="1">
                <a:latin typeface="Arial" panose="020B0604020202020204" pitchFamily="34" charset="0"/>
                <a:cs typeface="Arial" panose="020B0604020202020204" pitchFamily="34" charset="0"/>
              </a:rPr>
              <a:t>n.d.</a:t>
            </a:r>
            <a:r>
              <a:rPr lang="en-US" sz="1050" dirty="0">
                <a:latin typeface="Arial" panose="020B0604020202020204" pitchFamily="34" charset="0"/>
                <a:cs typeface="Arial" panose="020B0604020202020204" pitchFamily="34" charset="0"/>
              </a:rPr>
              <a:t>). A review on medical marijuana. Virginia Summer Institute for Addiction Studies, Williamsburg, VA. Retrieved from </a:t>
            </a:r>
            <a:r>
              <a:rPr lang="en-US" sz="1050" dirty="0">
                <a:latin typeface="Arial" panose="020B0604020202020204" pitchFamily="34" charset="0"/>
                <a:cs typeface="Arial" panose="020B0604020202020204" pitchFamily="34" charset="0"/>
                <a:hlinkClick r:id="rId2"/>
              </a:rPr>
              <a:t>http://www.vsias.org/wp-content/uploads/2015/07/VSIAS_July-14-2015_AitDaoud_Review-of-Medical-Marijuana.pptx</a:t>
            </a:r>
            <a:endParaRPr lang="en-US" sz="1050" dirty="0">
              <a:latin typeface="Arial" panose="020B0604020202020204" pitchFamily="34" charset="0"/>
              <a:cs typeface="Arial" panose="020B0604020202020204" pitchFamily="34" charset="0"/>
            </a:endParaRPr>
          </a:p>
          <a:p>
            <a:pPr marL="348854" indent="-348854">
              <a:buNone/>
            </a:pPr>
            <a:r>
              <a:rPr lang="en-US" sz="1050" dirty="0" err="1">
                <a:latin typeface="Arial" panose="020B0604020202020204" pitchFamily="34" charset="0"/>
                <a:cs typeface="Arial" panose="020B0604020202020204" pitchFamily="34" charset="0"/>
              </a:rPr>
              <a:t>Batalla</a:t>
            </a:r>
            <a:r>
              <a:rPr lang="en-US" sz="1050" dirty="0">
                <a:latin typeface="Arial" panose="020B0604020202020204" pitchFamily="34" charset="0"/>
                <a:cs typeface="Arial" panose="020B0604020202020204" pitchFamily="34" charset="0"/>
              </a:rPr>
              <a:t>, A., Bhattacharyya, S., </a:t>
            </a:r>
            <a:r>
              <a:rPr lang="en-US" sz="1050" dirty="0" err="1">
                <a:latin typeface="Arial" panose="020B0604020202020204" pitchFamily="34" charset="0"/>
                <a:cs typeface="Arial" panose="020B0604020202020204" pitchFamily="34" charset="0"/>
              </a:rPr>
              <a:t>Yucel</a:t>
            </a:r>
            <a:r>
              <a:rPr lang="en-US" sz="1050" dirty="0">
                <a:latin typeface="Arial" panose="020B0604020202020204" pitchFamily="34" charset="0"/>
                <a:cs typeface="Arial" panose="020B0604020202020204" pitchFamily="34" charset="0"/>
              </a:rPr>
              <a:t>, M., </a:t>
            </a:r>
            <a:r>
              <a:rPr lang="en-US" sz="1050" dirty="0" err="1">
                <a:latin typeface="Arial" panose="020B0604020202020204" pitchFamily="34" charset="0"/>
                <a:cs typeface="Arial" panose="020B0604020202020204" pitchFamily="34" charset="0"/>
              </a:rPr>
              <a:t>Fusar-Poli</a:t>
            </a:r>
            <a:r>
              <a:rPr lang="en-US" sz="1050" dirty="0">
                <a:latin typeface="Arial" panose="020B0604020202020204" pitchFamily="34" charset="0"/>
                <a:cs typeface="Arial" panose="020B0604020202020204" pitchFamily="34" charset="0"/>
              </a:rPr>
              <a:t>, P., </a:t>
            </a:r>
            <a:r>
              <a:rPr lang="en-US" sz="1050" dirty="0" err="1">
                <a:latin typeface="Arial" panose="020B0604020202020204" pitchFamily="34" charset="0"/>
                <a:cs typeface="Arial" panose="020B0604020202020204" pitchFamily="34" charset="0"/>
              </a:rPr>
              <a:t>Crippa</a:t>
            </a:r>
            <a:r>
              <a:rPr lang="en-US" sz="1050" dirty="0">
                <a:latin typeface="Arial" panose="020B0604020202020204" pitchFamily="34" charset="0"/>
                <a:cs typeface="Arial" panose="020B0604020202020204" pitchFamily="34" charset="0"/>
              </a:rPr>
              <a:t>, J.A., </a:t>
            </a:r>
            <a:r>
              <a:rPr lang="en-US" sz="1050" dirty="0" err="1">
                <a:latin typeface="Arial" panose="020B0604020202020204" pitchFamily="34" charset="0"/>
                <a:cs typeface="Arial" panose="020B0604020202020204" pitchFamily="34" charset="0"/>
              </a:rPr>
              <a:t>Nogue</a:t>
            </a:r>
            <a:r>
              <a:rPr lang="en-US" sz="1050" dirty="0">
                <a:latin typeface="Arial" panose="020B0604020202020204" pitchFamily="34" charset="0"/>
                <a:cs typeface="Arial" panose="020B0604020202020204" pitchFamily="34" charset="0"/>
              </a:rPr>
              <a:t>, S., … Marin-Santos, R. (2013). Structural and functional imaging studies in chronic cannabis users: A systematic review of adolescent and adult findings. </a:t>
            </a:r>
            <a:r>
              <a:rPr lang="en-US" sz="1050" dirty="0" err="1">
                <a:latin typeface="Arial" panose="020B0604020202020204" pitchFamily="34" charset="0"/>
                <a:cs typeface="Arial" panose="020B0604020202020204" pitchFamily="34" charset="0"/>
              </a:rPr>
              <a:t>PLoS</a:t>
            </a:r>
            <a:r>
              <a:rPr lang="en-US" sz="1050" dirty="0">
                <a:latin typeface="Arial" panose="020B0604020202020204" pitchFamily="34" charset="0"/>
                <a:cs typeface="Arial" panose="020B0604020202020204" pitchFamily="34" charset="0"/>
              </a:rPr>
              <a:t> One, 8(2), e55821. </a:t>
            </a:r>
          </a:p>
          <a:p>
            <a:pPr marL="348854" indent="-348854">
              <a:buNone/>
            </a:pPr>
            <a:r>
              <a:rPr lang="en-US" sz="1050" dirty="0" err="1">
                <a:latin typeface="Arial" panose="020B0604020202020204" pitchFamily="34" charset="0"/>
                <a:cs typeface="Arial" panose="020B0604020202020204" pitchFamily="34" charset="0"/>
              </a:rPr>
              <a:t>Bossong</a:t>
            </a:r>
            <a:r>
              <a:rPr lang="en-US" sz="1050" dirty="0">
                <a:latin typeface="Arial" panose="020B0604020202020204" pitchFamily="34" charset="0"/>
                <a:cs typeface="Arial" panose="020B0604020202020204" pitchFamily="34" charset="0"/>
              </a:rPr>
              <a:t>, M.G., </a:t>
            </a:r>
            <a:r>
              <a:rPr lang="en-US" sz="1050" dirty="0" err="1">
                <a:latin typeface="Arial" panose="020B0604020202020204" pitchFamily="34" charset="0"/>
                <a:cs typeface="Arial" panose="020B0604020202020204" pitchFamily="34" charset="0"/>
              </a:rPr>
              <a:t>Jansma</a:t>
            </a:r>
            <a:r>
              <a:rPr lang="en-US" sz="1050" dirty="0">
                <a:latin typeface="Arial" panose="020B0604020202020204" pitchFamily="34" charset="0"/>
                <a:cs typeface="Arial" panose="020B0604020202020204" pitchFamily="34" charset="0"/>
              </a:rPr>
              <a:t>, J.M., van Hell, H.H., </a:t>
            </a:r>
            <a:r>
              <a:rPr lang="en-US" sz="1050" dirty="0" err="1">
                <a:latin typeface="Arial" panose="020B0604020202020204" pitchFamily="34" charset="0"/>
                <a:cs typeface="Arial" panose="020B0604020202020204" pitchFamily="34" charset="0"/>
              </a:rPr>
              <a:t>Jager</a:t>
            </a:r>
            <a:r>
              <a:rPr lang="en-US" sz="1050" dirty="0">
                <a:latin typeface="Arial" panose="020B0604020202020204" pitchFamily="34" charset="0"/>
                <a:cs typeface="Arial" panose="020B0604020202020204" pitchFamily="34" charset="0"/>
              </a:rPr>
              <a:t>, G., </a:t>
            </a:r>
            <a:r>
              <a:rPr lang="en-US" sz="1050" dirty="0" err="1">
                <a:latin typeface="Arial" panose="020B0604020202020204" pitchFamily="34" charset="0"/>
                <a:cs typeface="Arial" panose="020B0604020202020204" pitchFamily="34" charset="0"/>
              </a:rPr>
              <a:t>Oudman</a:t>
            </a:r>
            <a:r>
              <a:rPr lang="en-US" sz="1050" dirty="0">
                <a:latin typeface="Arial" panose="020B0604020202020204" pitchFamily="34" charset="0"/>
                <a:cs typeface="Arial" panose="020B0604020202020204" pitchFamily="34" charset="0"/>
              </a:rPr>
              <a:t>, E., </a:t>
            </a:r>
            <a:r>
              <a:rPr lang="en-US" sz="1050" dirty="0" err="1">
                <a:latin typeface="Arial" panose="020B0604020202020204" pitchFamily="34" charset="0"/>
                <a:cs typeface="Arial" panose="020B0604020202020204" pitchFamily="34" charset="0"/>
              </a:rPr>
              <a:t>Sliasi</a:t>
            </a:r>
            <a:r>
              <a:rPr lang="en-US" sz="1050" dirty="0">
                <a:latin typeface="Arial" panose="020B0604020202020204" pitchFamily="34" charset="0"/>
                <a:cs typeface="Arial" panose="020B0604020202020204" pitchFamily="34" charset="0"/>
              </a:rPr>
              <a:t>, E., … Ramsey, N.F. (2012). Effects of delta 9-tetrahydrocannabinol on human working memory function. Biological Psychiatry, 71, 693–699. </a:t>
            </a:r>
          </a:p>
          <a:p>
            <a:pPr marL="348854" indent="-348854">
              <a:buNone/>
            </a:pPr>
            <a:r>
              <a:rPr lang="en-US" sz="1050" dirty="0" err="1">
                <a:latin typeface="Arial" panose="020B0604020202020204" pitchFamily="34" charset="0"/>
                <a:cs typeface="Arial" panose="020B0604020202020204" pitchFamily="34" charset="0"/>
              </a:rPr>
              <a:t>Englund</a:t>
            </a:r>
            <a:r>
              <a:rPr lang="en-US" sz="1050" dirty="0">
                <a:latin typeface="Arial" panose="020B0604020202020204" pitchFamily="34" charset="0"/>
                <a:cs typeface="Arial" panose="020B0604020202020204" pitchFamily="34" charset="0"/>
              </a:rPr>
              <a:t>, A., Stone, J. M., &amp; Morrison, P. D. (2012). Cannabis in the arm: What can we learn from intravenous cannabinoid studies? Current Pharmaceutical Design, 18(32), 4906-4914. </a:t>
            </a:r>
          </a:p>
          <a:p>
            <a:pPr marL="348854" indent="-348854">
              <a:buNone/>
            </a:pPr>
            <a:r>
              <a:rPr lang="en-US" sz="1050" dirty="0">
                <a:latin typeface="Arial" panose="020B0604020202020204" pitchFamily="34" charset="0"/>
                <a:cs typeface="Arial" panose="020B0604020202020204" pitchFamily="34" charset="0"/>
              </a:rPr>
              <a:t>Francis, M. (2016). The different methods of cannabis ingestion. </a:t>
            </a:r>
            <a:r>
              <a:rPr lang="en-US" sz="1050" dirty="0" err="1">
                <a:latin typeface="Arial" panose="020B0604020202020204" pitchFamily="34" charset="0"/>
                <a:cs typeface="Arial" panose="020B0604020202020204" pitchFamily="34" charset="0"/>
              </a:rPr>
              <a:t>Crescolabs</a:t>
            </a:r>
            <a:r>
              <a:rPr lang="en-US" sz="1050" dirty="0">
                <a:latin typeface="Arial" panose="020B0604020202020204" pitchFamily="34" charset="0"/>
                <a:cs typeface="Arial" panose="020B0604020202020204" pitchFamily="34" charset="0"/>
              </a:rPr>
              <a:t>. Retrieved from http://www.crescolabs.com/cannabis-ingestion-methods/  </a:t>
            </a:r>
          </a:p>
          <a:p>
            <a:pPr marL="348854" indent="-348854">
              <a:buNone/>
            </a:pPr>
            <a:r>
              <a:rPr lang="en-US" sz="1050" dirty="0">
                <a:latin typeface="Arial" panose="020B0604020202020204" pitchFamily="34" charset="0"/>
                <a:cs typeface="Arial" panose="020B0604020202020204" pitchFamily="34" charset="0"/>
              </a:rPr>
              <a:t>Gaston, T. E., &amp; Friedman, D. (2017). Pharmacology of cannabinoids in the treatment of epilepsy. Epilepsy &amp; Behavior, 70, 313-318. </a:t>
            </a:r>
          </a:p>
          <a:p>
            <a:pPr marL="348854" indent="-348854">
              <a:buNone/>
            </a:pPr>
            <a:r>
              <a:rPr lang="en-US" sz="1050" dirty="0" err="1">
                <a:latin typeface="Arial" panose="020B0604020202020204" pitchFamily="34" charset="0"/>
                <a:cs typeface="Arial" panose="020B0604020202020204" pitchFamily="34" charset="0"/>
              </a:rPr>
              <a:t>Hatchard</a:t>
            </a:r>
            <a:r>
              <a:rPr lang="en-US" sz="1050" dirty="0">
                <a:latin typeface="Arial" panose="020B0604020202020204" pitchFamily="34" charset="0"/>
                <a:cs typeface="Arial" panose="020B0604020202020204" pitchFamily="34" charset="0"/>
              </a:rPr>
              <a:t>, T., Fried, P.A., Hogan, M.J., Cameron, I., &amp; Smith, A.M. (2014). Does regular cannabis use impact cognitive interference? An fMRI investigation in young adults using the Counting </a:t>
            </a:r>
            <a:r>
              <a:rPr lang="en-US" sz="1050" dirty="0" err="1">
                <a:latin typeface="Arial" panose="020B0604020202020204" pitchFamily="34" charset="0"/>
                <a:cs typeface="Arial" panose="020B0604020202020204" pitchFamily="34" charset="0"/>
              </a:rPr>
              <a:t>Stroop</a:t>
            </a:r>
            <a:r>
              <a:rPr lang="en-US" sz="1050" dirty="0">
                <a:latin typeface="Arial" panose="020B0604020202020204" pitchFamily="34" charset="0"/>
                <a:cs typeface="Arial" panose="020B0604020202020204" pitchFamily="34" charset="0"/>
              </a:rPr>
              <a:t> task. Journal of Addiction Research and Therapy, 5(4), 197–203. </a:t>
            </a:r>
          </a:p>
          <a:p>
            <a:pPr marL="348854" indent="-348854">
              <a:buNone/>
            </a:pPr>
            <a:r>
              <a:rPr lang="en-US" sz="1050" dirty="0">
                <a:latin typeface="Arial" panose="020B0604020202020204" pitchFamily="34" charset="0"/>
                <a:cs typeface="Arial" panose="020B0604020202020204" pitchFamily="34" charset="0"/>
              </a:rPr>
              <a:t>Houck, J. M., Bryan, A. D., &amp; Feldstein Ewing, S. W. (2013). Functional connectivity and cannabis use in high-risk adolescents. The American Journal of Drug and Alcohol Dependence, 39(6), 414–423. </a:t>
            </a:r>
          </a:p>
          <a:p>
            <a:pPr marL="348854" indent="-348854">
              <a:buNone/>
            </a:pPr>
            <a:r>
              <a:rPr lang="en-US" sz="1050" dirty="0" err="1">
                <a:latin typeface="Arial" panose="020B0604020202020204" pitchFamily="34" charset="0"/>
                <a:cs typeface="Arial" panose="020B0604020202020204" pitchFamily="34" charset="0"/>
              </a:rPr>
              <a:t>Huestis</a:t>
            </a:r>
            <a:r>
              <a:rPr lang="en-US" sz="1050" dirty="0">
                <a:latin typeface="Arial" panose="020B0604020202020204" pitchFamily="34" charset="0"/>
                <a:cs typeface="Arial" panose="020B0604020202020204" pitchFamily="34" charset="0"/>
              </a:rPr>
              <a:t>, M. S. (2007). Human cannabinoid pharmacokinetics. Chemistry &amp; Biodiversity, 4(8), 1770-1804. </a:t>
            </a:r>
            <a:r>
              <a:rPr lang="en-US" sz="1050" dirty="0" err="1">
                <a:latin typeface="Arial" panose="020B0604020202020204" pitchFamily="34" charset="0"/>
                <a:cs typeface="Arial" panose="020B0604020202020204" pitchFamily="34" charset="0"/>
              </a:rPr>
              <a:t>doi</a:t>
            </a:r>
            <a:r>
              <a:rPr lang="en-US" sz="1050" dirty="0">
                <a:latin typeface="Arial" panose="020B0604020202020204" pitchFamily="34" charset="0"/>
                <a:cs typeface="Arial" panose="020B0604020202020204" pitchFamily="34" charset="0"/>
              </a:rPr>
              <a:t>: 10.1002/cbdv.200790152</a:t>
            </a:r>
          </a:p>
          <a:p>
            <a:pPr marL="348854" indent="-348854">
              <a:buNone/>
            </a:pPr>
            <a:r>
              <a:rPr lang="en-US" sz="1050" dirty="0" err="1">
                <a:latin typeface="Arial" panose="020B0604020202020204" pitchFamily="34" charset="0"/>
                <a:cs typeface="Arial" panose="020B0604020202020204" pitchFamily="34" charset="0"/>
              </a:rPr>
              <a:t>Inaba</a:t>
            </a:r>
            <a:r>
              <a:rPr lang="en-US" sz="1050" dirty="0">
                <a:latin typeface="Arial" panose="020B0604020202020204" pitchFamily="34" charset="0"/>
                <a:cs typeface="Arial" panose="020B0604020202020204" pitchFamily="34" charset="0"/>
              </a:rPr>
              <a:t>, D. &amp; Cohen, W. E. (2012). Uppers, Downers, All </a:t>
            </a:r>
            <a:r>
              <a:rPr lang="en-US" sz="1050" dirty="0" err="1">
                <a:latin typeface="Arial" panose="020B0604020202020204" pitchFamily="34" charset="0"/>
                <a:cs typeface="Arial" panose="020B0604020202020204" pitchFamily="34" charset="0"/>
              </a:rPr>
              <a:t>Arounders</a:t>
            </a:r>
            <a:r>
              <a:rPr lang="en-US" sz="1050" dirty="0">
                <a:latin typeface="Arial" panose="020B0604020202020204" pitchFamily="34" charset="0"/>
                <a:cs typeface="Arial" panose="020B0604020202020204" pitchFamily="34" charset="0"/>
              </a:rPr>
              <a:t>: Physical and Mental Effects of Psychoactive Drugs. </a:t>
            </a:r>
            <a:r>
              <a:rPr lang="en-US" sz="1050" dirty="0" err="1">
                <a:latin typeface="Arial" panose="020B0604020202020204" pitchFamily="34" charset="0"/>
                <a:cs typeface="Arial" panose="020B0604020202020204" pitchFamily="34" charset="0"/>
              </a:rPr>
              <a:t>Langara</a:t>
            </a:r>
            <a:r>
              <a:rPr lang="en-US" sz="1050" dirty="0">
                <a:latin typeface="Arial" panose="020B0604020202020204" pitchFamily="34" charset="0"/>
                <a:cs typeface="Arial" panose="020B0604020202020204" pitchFamily="34" charset="0"/>
              </a:rPr>
              <a:t> College: Vancouver, B.C.</a:t>
            </a:r>
          </a:p>
        </p:txBody>
      </p:sp>
    </p:spTree>
    <p:extLst>
      <p:ext uri="{BB962C8B-B14F-4D97-AF65-F5344CB8AC3E}">
        <p14:creationId xmlns:p14="http://schemas.microsoft.com/office/powerpoint/2010/main" val="1973710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759974"/>
          </a:xfrm>
        </p:spPr>
        <p:txBody>
          <a:bodyPr/>
          <a:lstStyle/>
          <a:p>
            <a:r>
              <a:rPr lang="en-US" dirty="0">
                <a:latin typeface="Arial" panose="020B0604020202020204" pitchFamily="34" charset="0"/>
                <a:cs typeface="Arial" panose="020B0604020202020204" pitchFamily="34" charset="0"/>
              </a:rPr>
              <a:t>References, II</a:t>
            </a:r>
          </a:p>
        </p:txBody>
      </p:sp>
      <p:sp>
        <p:nvSpPr>
          <p:cNvPr id="3" name="Content Placeholder 2"/>
          <p:cNvSpPr>
            <a:spLocks noGrp="1"/>
          </p:cNvSpPr>
          <p:nvPr>
            <p:ph idx="1"/>
          </p:nvPr>
        </p:nvSpPr>
        <p:spPr>
          <a:xfrm>
            <a:off x="628650" y="1891068"/>
            <a:ext cx="7886700" cy="3838433"/>
          </a:xfrm>
        </p:spPr>
        <p:txBody>
          <a:bodyPr>
            <a:noAutofit/>
          </a:bodyPr>
          <a:lstStyle/>
          <a:p>
            <a:pPr marL="342900" indent="-342900">
              <a:buNone/>
            </a:pPr>
            <a:r>
              <a:rPr lang="en-US" sz="1050" dirty="0" err="1">
                <a:latin typeface="Arial" panose="020B0604020202020204" pitchFamily="34" charset="0"/>
                <a:cs typeface="Arial" panose="020B0604020202020204" pitchFamily="34" charset="0"/>
              </a:rPr>
              <a:t>Kintz</a:t>
            </a:r>
            <a:r>
              <a:rPr lang="en-US" sz="1050" dirty="0">
                <a:latin typeface="Arial" panose="020B0604020202020204" pitchFamily="34" charset="0"/>
                <a:cs typeface="Arial" panose="020B0604020202020204" pitchFamily="34" charset="0"/>
              </a:rPr>
              <a:t>, P., </a:t>
            </a:r>
            <a:r>
              <a:rPr lang="en-US" sz="1050" dirty="0" err="1">
                <a:latin typeface="Arial" panose="020B0604020202020204" pitchFamily="34" charset="0"/>
                <a:cs typeface="Arial" panose="020B0604020202020204" pitchFamily="34" charset="0"/>
              </a:rPr>
              <a:t>Cirimele</a:t>
            </a:r>
            <a:r>
              <a:rPr lang="en-US" sz="1050" dirty="0">
                <a:latin typeface="Arial" panose="020B0604020202020204" pitchFamily="34" charset="0"/>
                <a:cs typeface="Arial" panose="020B0604020202020204" pitchFamily="34" charset="0"/>
              </a:rPr>
              <a:t>, V., &amp; Ludes, B. (2000). Detection of cannabis in oral fluid (saliva) and forehead wipes (sweat) from impaired drivers. Journal of Analytical Toxicology, 24, 557-561.</a:t>
            </a:r>
          </a:p>
          <a:p>
            <a:pPr marL="342900" indent="-342900">
              <a:buNone/>
            </a:pPr>
            <a:r>
              <a:rPr lang="en-US" sz="1050" dirty="0">
                <a:latin typeface="Arial" panose="020B0604020202020204" pitchFamily="34" charset="0"/>
                <a:cs typeface="Arial" panose="020B0604020202020204" pitchFamily="34" charset="0"/>
              </a:rPr>
              <a:t>Konrad, K., </a:t>
            </a:r>
            <a:r>
              <a:rPr lang="en-US" sz="1050" dirty="0" err="1">
                <a:latin typeface="Arial" panose="020B0604020202020204" pitchFamily="34" charset="0"/>
                <a:cs typeface="Arial" panose="020B0604020202020204" pitchFamily="34" charset="0"/>
              </a:rPr>
              <a:t>Firk</a:t>
            </a:r>
            <a:r>
              <a:rPr lang="en-US" sz="1050" dirty="0">
                <a:latin typeface="Arial" panose="020B0604020202020204" pitchFamily="34" charset="0"/>
                <a:cs typeface="Arial" panose="020B0604020202020204" pitchFamily="34" charset="0"/>
              </a:rPr>
              <a:t>, C., &amp; </a:t>
            </a:r>
            <a:r>
              <a:rPr lang="en-US" sz="1050" dirty="0" err="1">
                <a:latin typeface="Arial" panose="020B0604020202020204" pitchFamily="34" charset="0"/>
                <a:cs typeface="Arial" panose="020B0604020202020204" pitchFamily="34" charset="0"/>
              </a:rPr>
              <a:t>Uhlhaas</a:t>
            </a:r>
            <a:r>
              <a:rPr lang="en-US" sz="1050" dirty="0">
                <a:latin typeface="Arial" panose="020B0604020202020204" pitchFamily="34" charset="0"/>
                <a:cs typeface="Arial" panose="020B0604020202020204" pitchFamily="34" charset="0"/>
              </a:rPr>
              <a:t>, P. J. (2013). Brain development during adolescence: neuroscientific insights into this developmental period. </a:t>
            </a:r>
            <a:r>
              <a:rPr lang="en-US" sz="1050" dirty="0" err="1">
                <a:latin typeface="Arial" panose="020B0604020202020204" pitchFamily="34" charset="0"/>
                <a:cs typeface="Arial" panose="020B0604020202020204" pitchFamily="34" charset="0"/>
              </a:rPr>
              <a:t>Deutsches</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Arzteblatt</a:t>
            </a:r>
            <a:r>
              <a:rPr lang="en-US" sz="1050" dirty="0">
                <a:latin typeface="Arial" panose="020B0604020202020204" pitchFamily="34" charset="0"/>
                <a:cs typeface="Arial" panose="020B0604020202020204" pitchFamily="34" charset="0"/>
              </a:rPr>
              <a:t> international, 110(25), 425–431. doi:10.3238/arztebl.2013.0425.</a:t>
            </a:r>
          </a:p>
          <a:p>
            <a:pPr marL="342900" indent="-342900">
              <a:buNone/>
            </a:pPr>
            <a:r>
              <a:rPr lang="en-US" sz="1050" dirty="0" err="1">
                <a:latin typeface="Arial" panose="020B0604020202020204" pitchFamily="34" charset="0"/>
                <a:cs typeface="Arial" panose="020B0604020202020204" pitchFamily="34" charset="0"/>
              </a:rPr>
              <a:t>Koob</a:t>
            </a:r>
            <a:r>
              <a:rPr lang="en-US" sz="1050" dirty="0">
                <a:latin typeface="Arial" panose="020B0604020202020204" pitchFamily="34" charset="0"/>
                <a:cs typeface="Arial" panose="020B0604020202020204" pitchFamily="34" charset="0"/>
              </a:rPr>
              <a:t>, G. F. &amp; Le </a:t>
            </a:r>
            <a:r>
              <a:rPr lang="en-US" sz="1050" dirty="0" err="1">
                <a:latin typeface="Arial" panose="020B0604020202020204" pitchFamily="34" charset="0"/>
                <a:cs typeface="Arial" panose="020B0604020202020204" pitchFamily="34" charset="0"/>
              </a:rPr>
              <a:t>Moal</a:t>
            </a:r>
            <a:r>
              <a:rPr lang="en-US" sz="1050" dirty="0">
                <a:latin typeface="Arial" panose="020B0604020202020204" pitchFamily="34" charset="0"/>
                <a:cs typeface="Arial" panose="020B0604020202020204" pitchFamily="34" charset="0"/>
              </a:rPr>
              <a:t>, M. (2006). Neurobiology of addiction (Chapter 7). Boston, MA: Elsevier Inc. ISBN-13: 978-0-12-419239-3.</a:t>
            </a:r>
          </a:p>
          <a:p>
            <a:pPr marL="342900" indent="-342900">
              <a:buNone/>
            </a:pPr>
            <a:r>
              <a:rPr lang="en-US" sz="1050" dirty="0">
                <a:latin typeface="Arial" panose="020B0604020202020204" pitchFamily="34" charset="0"/>
                <a:cs typeface="Arial" panose="020B0604020202020204" pitchFamily="34" charset="0"/>
              </a:rPr>
              <a:t>Lowe, R. H., Abraham, T. T., Darwin, W. D., </a:t>
            </a:r>
            <a:r>
              <a:rPr lang="en-US" sz="1050" dirty="0" err="1">
                <a:latin typeface="Arial" panose="020B0604020202020204" pitchFamily="34" charset="0"/>
                <a:cs typeface="Arial" panose="020B0604020202020204" pitchFamily="34" charset="0"/>
              </a:rPr>
              <a:t>Herning</a:t>
            </a:r>
            <a:r>
              <a:rPr lang="en-US" sz="1050" dirty="0">
                <a:latin typeface="Arial" panose="020B0604020202020204" pitchFamily="34" charset="0"/>
                <a:cs typeface="Arial" panose="020B0604020202020204" pitchFamily="34" charset="0"/>
              </a:rPr>
              <a:t>, R., </a:t>
            </a:r>
            <a:r>
              <a:rPr lang="en-US" sz="1050" dirty="0" err="1">
                <a:latin typeface="Arial" panose="020B0604020202020204" pitchFamily="34" charset="0"/>
                <a:cs typeface="Arial" panose="020B0604020202020204" pitchFamily="34" charset="0"/>
              </a:rPr>
              <a:t>Lud</a:t>
            </a:r>
            <a:r>
              <a:rPr lang="en-US" sz="1050" dirty="0">
                <a:latin typeface="Arial" panose="020B0604020202020204" pitchFamily="34" charset="0"/>
                <a:cs typeface="Arial" panose="020B0604020202020204" pitchFamily="34" charset="0"/>
              </a:rPr>
              <a:t> Cadet, J., &amp; </a:t>
            </a:r>
            <a:r>
              <a:rPr lang="en-US" sz="1050" dirty="0" err="1">
                <a:latin typeface="Arial" panose="020B0604020202020204" pitchFamily="34" charset="0"/>
                <a:cs typeface="Arial" panose="020B0604020202020204" pitchFamily="34" charset="0"/>
              </a:rPr>
              <a:t>Huestis</a:t>
            </a:r>
            <a:r>
              <a:rPr lang="en-US" sz="1050" dirty="0">
                <a:latin typeface="Arial" panose="020B0604020202020204" pitchFamily="34" charset="0"/>
                <a:cs typeface="Arial" panose="020B0604020202020204" pitchFamily="34" charset="0"/>
              </a:rPr>
              <a:t>, M. A. (2009). Extended urinary </a:t>
            </a:r>
            <a:r>
              <a:rPr lang="el-GR" sz="1050" dirty="0">
                <a:latin typeface="Arial" panose="020B0604020202020204" pitchFamily="34" charset="0"/>
                <a:cs typeface="Arial" panose="020B0604020202020204" pitchFamily="34" charset="0"/>
              </a:rPr>
              <a:t>Δ9-</a:t>
            </a:r>
            <a:r>
              <a:rPr lang="en-US" sz="1050" dirty="0">
                <a:latin typeface="Arial" panose="020B0604020202020204" pitchFamily="34" charset="0"/>
                <a:cs typeface="Arial" panose="020B0604020202020204" pitchFamily="34" charset="0"/>
              </a:rPr>
              <a:t>Tetrahydrocannabinol excretion in chronic cannabis users precludes use as a biomarker of new drug exposure. Drug &amp; Alcohol Dependence, 105(1-2), 24-32. </a:t>
            </a:r>
            <a:r>
              <a:rPr lang="en-US" sz="1050" dirty="0" err="1">
                <a:latin typeface="Arial" panose="020B0604020202020204" pitchFamily="34" charset="0"/>
                <a:cs typeface="Arial" panose="020B0604020202020204" pitchFamily="34" charset="0"/>
              </a:rPr>
              <a:t>doi</a:t>
            </a:r>
            <a:r>
              <a:rPr lang="en-US" sz="1050" dirty="0">
                <a:latin typeface="Arial" panose="020B0604020202020204" pitchFamily="34" charset="0"/>
                <a:cs typeface="Arial" panose="020B0604020202020204" pitchFamily="34" charset="0"/>
              </a:rPr>
              <a:t>: 10.1016/j.drugalcdep.2009.05.027.</a:t>
            </a:r>
          </a:p>
          <a:p>
            <a:pPr marL="342900" indent="-342900">
              <a:buNone/>
            </a:pPr>
            <a:r>
              <a:rPr lang="en-US" sz="1050" dirty="0" err="1">
                <a:latin typeface="Arial" panose="020B0604020202020204" pitchFamily="34" charset="0"/>
                <a:cs typeface="Arial" panose="020B0604020202020204" pitchFamily="34" charset="0"/>
              </a:rPr>
              <a:t>Musshoff</a:t>
            </a:r>
            <a:r>
              <a:rPr lang="en-US" sz="1050" dirty="0">
                <a:latin typeface="Arial" panose="020B0604020202020204" pitchFamily="34" charset="0"/>
                <a:cs typeface="Arial" panose="020B0604020202020204" pitchFamily="34" charset="0"/>
              </a:rPr>
              <a:t>, F., &amp; </a:t>
            </a:r>
            <a:r>
              <a:rPr lang="en-US" sz="1050" dirty="0" err="1">
                <a:latin typeface="Arial" panose="020B0604020202020204" pitchFamily="34" charset="0"/>
                <a:cs typeface="Arial" panose="020B0604020202020204" pitchFamily="34" charset="0"/>
              </a:rPr>
              <a:t>Madea</a:t>
            </a:r>
            <a:r>
              <a:rPr lang="en-US" sz="1050" dirty="0">
                <a:latin typeface="Arial" panose="020B0604020202020204" pitchFamily="34" charset="0"/>
                <a:cs typeface="Arial" panose="020B0604020202020204" pitchFamily="34" charset="0"/>
              </a:rPr>
              <a:t>, B. (2006). Review of biologic matrices (Urine, blood, hair) as indicators of recent or ongoing cannabis use. Therapeutic Drug Monitoring, 28(2), 155-163.</a:t>
            </a:r>
          </a:p>
          <a:p>
            <a:pPr marL="342900" indent="-342900">
              <a:buNone/>
            </a:pPr>
            <a:r>
              <a:rPr lang="en-US" sz="1050" dirty="0">
                <a:latin typeface="Arial" panose="020B0604020202020204" pitchFamily="34" charset="0"/>
                <a:cs typeface="Arial" panose="020B0604020202020204" pitchFamily="34" charset="0"/>
              </a:rPr>
              <a:t>Orr, C., Morioka, R., Behan, B., </a:t>
            </a:r>
            <a:r>
              <a:rPr lang="en-US" sz="1050" dirty="0" err="1">
                <a:latin typeface="Arial" panose="020B0604020202020204" pitchFamily="34" charset="0"/>
                <a:cs typeface="Arial" panose="020B0604020202020204" pitchFamily="34" charset="0"/>
              </a:rPr>
              <a:t>Datwani</a:t>
            </a:r>
            <a:r>
              <a:rPr lang="en-US" sz="1050" dirty="0">
                <a:latin typeface="Arial" panose="020B0604020202020204" pitchFamily="34" charset="0"/>
                <a:cs typeface="Arial" panose="020B0604020202020204" pitchFamily="34" charset="0"/>
              </a:rPr>
              <a:t>, S., </a:t>
            </a:r>
            <a:r>
              <a:rPr lang="en-US" sz="1050" dirty="0" err="1">
                <a:latin typeface="Arial" panose="020B0604020202020204" pitchFamily="34" charset="0"/>
                <a:cs typeface="Arial" panose="020B0604020202020204" pitchFamily="34" charset="0"/>
              </a:rPr>
              <a:t>Doucet</a:t>
            </a:r>
            <a:r>
              <a:rPr lang="en-US" sz="1050" dirty="0">
                <a:latin typeface="Arial" panose="020B0604020202020204" pitchFamily="34" charset="0"/>
                <a:cs typeface="Arial" panose="020B0604020202020204" pitchFamily="34" charset="0"/>
              </a:rPr>
              <a:t>, M., </a:t>
            </a:r>
            <a:r>
              <a:rPr lang="en-US" sz="1050" dirty="0" err="1">
                <a:latin typeface="Arial" panose="020B0604020202020204" pitchFamily="34" charset="0"/>
                <a:cs typeface="Arial" panose="020B0604020202020204" pitchFamily="34" charset="0"/>
              </a:rPr>
              <a:t>Ivanovic</a:t>
            </a:r>
            <a:r>
              <a:rPr lang="en-US" sz="1050" dirty="0">
                <a:latin typeface="Arial" panose="020B0604020202020204" pitchFamily="34" charset="0"/>
                <a:cs typeface="Arial" panose="020B0604020202020204" pitchFamily="34" charset="0"/>
              </a:rPr>
              <a:t>, J., … </a:t>
            </a:r>
            <a:r>
              <a:rPr lang="en-US" sz="1050" dirty="0" err="1">
                <a:latin typeface="Arial" panose="020B0604020202020204" pitchFamily="34" charset="0"/>
                <a:cs typeface="Arial" panose="020B0604020202020204" pitchFamily="34" charset="0"/>
              </a:rPr>
              <a:t>Garavan</a:t>
            </a:r>
            <a:r>
              <a:rPr lang="en-US" sz="1050" dirty="0">
                <a:latin typeface="Arial" panose="020B0604020202020204" pitchFamily="34" charset="0"/>
                <a:cs typeface="Arial" panose="020B0604020202020204" pitchFamily="34" charset="0"/>
              </a:rPr>
              <a:t>, H. (2013). Altered resting-state connectivity in adolescent cannabis users. American Journal of Drug and Alcohol Abuse, 39(6), 372–381. </a:t>
            </a:r>
          </a:p>
          <a:p>
            <a:pPr marL="342900" indent="-342900">
              <a:buNone/>
            </a:pPr>
            <a:r>
              <a:rPr lang="en-US" sz="1050" dirty="0" err="1">
                <a:latin typeface="Arial" panose="020B0604020202020204" pitchFamily="34" charset="0"/>
                <a:cs typeface="Arial" panose="020B0604020202020204" pitchFamily="34" charset="0"/>
              </a:rPr>
              <a:t>Schachter</a:t>
            </a:r>
            <a:r>
              <a:rPr lang="en-US" sz="1050" dirty="0">
                <a:latin typeface="Arial" panose="020B0604020202020204" pitchFamily="34" charset="0"/>
                <a:cs typeface="Arial" panose="020B0604020202020204" pitchFamily="34" charset="0"/>
              </a:rPr>
              <a:t>, S. (2016). Mary’s </a:t>
            </a:r>
            <a:r>
              <a:rPr lang="en-US" sz="1050" dirty="0" err="1">
                <a:latin typeface="Arial" panose="020B0604020202020204" pitchFamily="34" charset="0"/>
                <a:cs typeface="Arial" panose="020B0604020202020204" pitchFamily="34" charset="0"/>
              </a:rPr>
              <a:t>medicinals</a:t>
            </a:r>
            <a:r>
              <a:rPr lang="en-US" sz="1050" dirty="0">
                <a:latin typeface="Arial" panose="020B0604020202020204" pitchFamily="34" charset="0"/>
                <a:cs typeface="Arial" panose="020B0604020202020204" pitchFamily="34" charset="0"/>
              </a:rPr>
              <a:t> review: Transdermal patch, CBD capsules &amp; more. Retrieved from http://blog.getnugg.com/marys-medicinals-review-transdermal-patch/ </a:t>
            </a:r>
          </a:p>
          <a:p>
            <a:pPr marL="342900" indent="-342900">
              <a:buNone/>
            </a:pPr>
            <a:r>
              <a:rPr lang="en-US" sz="1050" dirty="0">
                <a:latin typeface="Arial" panose="020B0604020202020204" pitchFamily="34" charset="0"/>
                <a:cs typeface="Arial" panose="020B0604020202020204" pitchFamily="34" charset="0"/>
              </a:rPr>
              <a:t>Schacht, J.P., Hutchison, K.E., &amp; </a:t>
            </a:r>
            <a:r>
              <a:rPr lang="en-US" sz="1050" dirty="0" err="1">
                <a:latin typeface="Arial" panose="020B0604020202020204" pitchFamily="34" charset="0"/>
                <a:cs typeface="Arial" panose="020B0604020202020204" pitchFamily="34" charset="0"/>
              </a:rPr>
              <a:t>Filbey</a:t>
            </a:r>
            <a:r>
              <a:rPr lang="en-US" sz="1050" dirty="0">
                <a:latin typeface="Arial" panose="020B0604020202020204" pitchFamily="34" charset="0"/>
                <a:cs typeface="Arial" panose="020B0604020202020204" pitchFamily="34" charset="0"/>
              </a:rPr>
              <a:t>, F.M. (2012). Associations between cannabinoid receptor-1 (CNR1) variation and hippocampus and amygdala volumes in heavy cannabis users. </a:t>
            </a:r>
            <a:r>
              <a:rPr lang="en-US" sz="1050" dirty="0" err="1">
                <a:latin typeface="Arial" panose="020B0604020202020204" pitchFamily="34" charset="0"/>
                <a:cs typeface="Arial" panose="020B0604020202020204" pitchFamily="34" charset="0"/>
              </a:rPr>
              <a:t>Neuropsychopharmacology</a:t>
            </a:r>
            <a:r>
              <a:rPr lang="en-US" sz="1050" dirty="0">
                <a:latin typeface="Arial" panose="020B0604020202020204" pitchFamily="34" charset="0"/>
                <a:cs typeface="Arial" panose="020B0604020202020204" pitchFamily="34" charset="0"/>
              </a:rPr>
              <a:t>, 37, 2368–2376. </a:t>
            </a:r>
          </a:p>
          <a:p>
            <a:pPr marL="342900" indent="-342900">
              <a:buNone/>
            </a:pPr>
            <a:r>
              <a:rPr lang="en-US" sz="1050" dirty="0">
                <a:latin typeface="Arial" panose="020B0604020202020204" pitchFamily="34" charset="0"/>
                <a:cs typeface="Arial" panose="020B0604020202020204" pitchFamily="34" charset="0"/>
              </a:rPr>
              <a:t>Smith, A.M., Longo, C.A., Fried, P.A., Hogan, M.J., &amp; Cameron, I. (2010). Effects of cannabis on visuospatial working memory: An fMRI study in young adults. Psychopharmacology, 210(3), 429–438. </a:t>
            </a:r>
          </a:p>
          <a:p>
            <a:pPr marL="342900" indent="-342900">
              <a:buNone/>
            </a:pPr>
            <a:endParaRPr lang="en-US" sz="1050" dirty="0"/>
          </a:p>
        </p:txBody>
      </p:sp>
    </p:spTree>
    <p:extLst>
      <p:ext uri="{BB962C8B-B14F-4D97-AF65-F5344CB8AC3E}">
        <p14:creationId xmlns:p14="http://schemas.microsoft.com/office/powerpoint/2010/main" val="1510287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III</a:t>
            </a:r>
          </a:p>
        </p:txBody>
      </p:sp>
      <p:sp>
        <p:nvSpPr>
          <p:cNvPr id="3" name="Content Placeholder 2"/>
          <p:cNvSpPr>
            <a:spLocks noGrp="1"/>
          </p:cNvSpPr>
          <p:nvPr>
            <p:ph idx="1"/>
          </p:nvPr>
        </p:nvSpPr>
        <p:spPr/>
        <p:txBody>
          <a:bodyPr>
            <a:normAutofit/>
          </a:bodyPr>
          <a:lstStyle/>
          <a:p>
            <a:pPr marL="342900" indent="-342900">
              <a:buNone/>
            </a:pPr>
            <a:r>
              <a:rPr lang="en-US" sz="1050" dirty="0"/>
              <a:t>Smith, A.M., </a:t>
            </a:r>
            <a:r>
              <a:rPr lang="en-US" sz="1050" dirty="0" err="1"/>
              <a:t>Zunini</a:t>
            </a:r>
            <a:r>
              <a:rPr lang="en-US" sz="1050" dirty="0"/>
              <a:t>, R.A., Anderson, C.D., Longo, C.A., Cameron, I., Hogan, M.J., &amp; Fried, P.A. (2011). Impact of cannabis on response inhibition: An fMRI study in young adults. Journal of </a:t>
            </a:r>
            <a:r>
              <a:rPr lang="en-US" sz="1050" dirty="0" err="1"/>
              <a:t>Behavioural</a:t>
            </a:r>
            <a:r>
              <a:rPr lang="en-US" sz="1050" dirty="0"/>
              <a:t> and Brain Sciences, 1, 24–33. </a:t>
            </a:r>
          </a:p>
          <a:p>
            <a:pPr marL="342900" indent="-342900">
              <a:buNone/>
            </a:pPr>
            <a:r>
              <a:rPr lang="en-US" sz="1050" dirty="0"/>
              <a:t>The National Institute on Drug Abuse. The Neurobiology of Drug Addiction - 7: Summary: addictive drugs activate the reward system via increasing dopamine neurotransmission. 2007. https://www.drugabuse.gov/publications/teaching-packets/neurobiology-drug-addiction/section-iv-action-cocaine/7-summary-addictive-drugs-activate-reward</a:t>
            </a:r>
          </a:p>
          <a:p>
            <a:pPr marL="342900" indent="-342900">
              <a:buNone/>
            </a:pPr>
            <a:r>
              <a:rPr lang="en-US" sz="1050" dirty="0"/>
              <a:t>­Zhang, H. Y., et al. (2014). Cannabinoid CB2 receptors modulate midbrain dopamine neuronal activity and dopamine-related behavior in mice. </a:t>
            </a:r>
            <a:r>
              <a:rPr lang="en-US" sz="1050" i="1" dirty="0"/>
              <a:t>Proceeding of the National Academy of Sciences, 111</a:t>
            </a:r>
            <a:r>
              <a:rPr lang="en-US" sz="1050" dirty="0"/>
              <a:t>(46), E5007-15.  </a:t>
            </a:r>
            <a:r>
              <a:rPr lang="en-US" sz="1050" dirty="0" err="1"/>
              <a:t>doi</a:t>
            </a:r>
            <a:r>
              <a:rPr lang="en-US" sz="1050" dirty="0"/>
              <a:t>: 10.1073/pnas.1413210111.Epub 2014 Nov 3.</a:t>
            </a:r>
          </a:p>
          <a:p>
            <a:endParaRPr lang="en-US" dirty="0"/>
          </a:p>
        </p:txBody>
      </p:sp>
    </p:spTree>
    <p:extLst>
      <p:ext uri="{BB962C8B-B14F-4D97-AF65-F5344CB8AC3E}">
        <p14:creationId xmlns:p14="http://schemas.microsoft.com/office/powerpoint/2010/main" val="1275578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NIDA Videos</a:t>
            </a:r>
          </a:p>
        </p:txBody>
      </p:sp>
      <p:sp>
        <p:nvSpPr>
          <p:cNvPr id="3" name="Content Placeholder 2"/>
          <p:cNvSpPr>
            <a:spLocks noGrp="1"/>
          </p:cNvSpPr>
          <p:nvPr>
            <p:ph idx="1"/>
          </p:nvPr>
        </p:nvSpPr>
        <p:spPr/>
        <p:txBody>
          <a:bodyPr>
            <a:normAutofit/>
          </a:bodyPr>
          <a:lstStyle/>
          <a:p>
            <a:r>
              <a:rPr lang="en-US" dirty="0"/>
              <a:t>The Dopamine System</a:t>
            </a:r>
            <a:endParaRPr lang="en-US" dirty="0">
              <a:hlinkClick r:id="rId3"/>
            </a:endParaRPr>
          </a:p>
          <a:p>
            <a:r>
              <a:rPr lang="en-US" dirty="0">
                <a:hlinkClick r:id="rId3"/>
              </a:rPr>
              <a:t>https://youtu.be/yeAN26kJuTQ</a:t>
            </a:r>
            <a:endParaRPr lang="en-US" dirty="0"/>
          </a:p>
          <a:p>
            <a:endParaRPr lang="en-US" dirty="0"/>
          </a:p>
          <a:p>
            <a:r>
              <a:rPr lang="en-US" dirty="0"/>
              <a:t>Teen Brain Development</a:t>
            </a:r>
          </a:p>
          <a:p>
            <a:r>
              <a:rPr lang="en-US" dirty="0">
                <a:hlinkClick r:id="rId4"/>
              </a:rPr>
              <a:t>https://youtu.be/EpfnDijz2d8</a:t>
            </a:r>
            <a:endParaRPr lang="en-US" dirty="0"/>
          </a:p>
          <a:p>
            <a:endParaRPr lang="en-US" dirty="0"/>
          </a:p>
          <a:p>
            <a:endParaRPr lang="en-US" dirty="0"/>
          </a:p>
        </p:txBody>
      </p:sp>
    </p:spTree>
    <p:extLst>
      <p:ext uri="{BB962C8B-B14F-4D97-AF65-F5344CB8AC3E}">
        <p14:creationId xmlns:p14="http://schemas.microsoft.com/office/powerpoint/2010/main" val="2817577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994163"/>
            <a:ext cx="7692887" cy="550112"/>
          </a:xfrm>
        </p:spPr>
        <p:txBody>
          <a:bodyPr>
            <a:normAutofit/>
          </a:bodyPr>
          <a:lstStyle/>
          <a:p>
            <a:r>
              <a:rPr lang="en-US" sz="3200" b="1" dirty="0">
                <a:latin typeface="Arial"/>
              </a:rPr>
              <a:t>Cannabis and the Adolescent Brain</a:t>
            </a:r>
            <a:endParaRPr lang="en-US" sz="3200" dirty="0"/>
          </a:p>
        </p:txBody>
      </p:sp>
      <p:pic>
        <p:nvPicPr>
          <p:cNvPr id="8" name="Picture Placeholder 7"/>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6784" b="16784"/>
          <a:stretch>
            <a:fillRect/>
          </a:stretch>
        </p:blipFill>
        <p:spPr>
          <a:xfrm>
            <a:off x="685801" y="288707"/>
            <a:ext cx="7776072" cy="1721955"/>
          </a:xfrm>
        </p:spPr>
      </p:pic>
      <p:pic>
        <p:nvPicPr>
          <p:cNvPr id="7" name="Picture Placeholder 6" descr="MHTTC stacked color bars"/>
          <p:cNvPicPr>
            <a:picLocks noGrp="1" noChangeAspect="1"/>
          </p:cNvPicPr>
          <p:nvPr>
            <p:ph type="pic" sz="quarter" idx="11"/>
          </p:nvPr>
        </p:nvPicPr>
        <p:blipFill rotWithShape="1">
          <a:blip r:embed="rId5">
            <a:extLst>
              <a:ext uri="{28A0092B-C50C-407E-A947-70E740481C1C}">
                <a14:useLocalDpi xmlns:a14="http://schemas.microsoft.com/office/drawing/2010/main" val="0"/>
              </a:ext>
            </a:extLst>
          </a:blip>
          <a:srcRect t="20215" r="679" b="20777"/>
          <a:stretch/>
        </p:blipFill>
        <p:spPr>
          <a:xfrm>
            <a:off x="5254487" y="5318307"/>
            <a:ext cx="3889513" cy="1539693"/>
          </a:xfr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170" y="5388753"/>
            <a:ext cx="2938253" cy="989728"/>
          </a:xfrm>
          <a:prstGeom prst="rect">
            <a:avLst/>
          </a:prstGeom>
        </p:spPr>
      </p:pic>
    </p:spTree>
    <p:custDataLst>
      <p:tags r:id="rId1"/>
    </p:custDataLst>
    <p:extLst>
      <p:ext uri="{BB962C8B-B14F-4D97-AF65-F5344CB8AC3E}">
        <p14:creationId xmlns:p14="http://schemas.microsoft.com/office/powerpoint/2010/main" val="15599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of the United States with states color-coded by HHS region. Each region is noted with the location of its PTTC Center. The location of National Centers are also noted on the map. " title="US Map of PTTC Network">
            <a:extLst>
              <a:ext uri="{FF2B5EF4-FFF2-40B4-BE49-F238E27FC236}">
                <a16:creationId xmlns:a16="http://schemas.microsoft.com/office/drawing/2014/main" id="{8DE87595-A01B-1D40-91B2-18E4B4E37F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40" y="426721"/>
            <a:ext cx="8818323" cy="6052456"/>
          </a:xfrm>
          <a:prstGeom prst="rect">
            <a:avLst/>
          </a:prstGeom>
        </p:spPr>
      </p:pic>
    </p:spTree>
    <p:extLst>
      <p:ext uri="{BB962C8B-B14F-4D97-AF65-F5344CB8AC3E}">
        <p14:creationId xmlns:p14="http://schemas.microsoft.com/office/powerpoint/2010/main" val="3323788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45239" y="858983"/>
            <a:ext cx="6113299" cy="780936"/>
          </a:xfrm>
        </p:spPr>
        <p:txBody>
          <a:bodyPr>
            <a:noAutofit/>
          </a:bodyPr>
          <a:lstStyle/>
          <a:p>
            <a:r>
              <a:rPr lang="en-US" sz="4000" dirty="0">
                <a:latin typeface="Arial" panose="020B0604020202020204" pitchFamily="34" charset="0"/>
                <a:cs typeface="Arial" panose="020B0604020202020204" pitchFamily="34" charset="0"/>
              </a:rPr>
              <a:t>Adolescent Development </a:t>
            </a:r>
          </a:p>
        </p:txBody>
      </p:sp>
      <p:pic>
        <p:nvPicPr>
          <p:cNvPr id="2" name="Content Placeholder 1" descr="This image is an average group of teens enjoying their time together." title="Adolescent Development"/>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1745239" y="1768727"/>
            <a:ext cx="5033963" cy="3356874"/>
          </a:xfr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866" t="13867" r="-712" b="-4267"/>
          <a:stretch/>
        </p:blipFill>
        <p:spPr>
          <a:xfrm>
            <a:off x="6779202" y="5806937"/>
            <a:ext cx="2371845" cy="1446142"/>
          </a:xfrm>
          <a:prstGeom prst="rect">
            <a:avLst/>
          </a:prstGeom>
        </p:spPr>
      </p:pic>
    </p:spTree>
    <p:extLst>
      <p:ext uri="{BB962C8B-B14F-4D97-AF65-F5344CB8AC3E}">
        <p14:creationId xmlns:p14="http://schemas.microsoft.com/office/powerpoint/2010/main" val="100040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0773" y="858983"/>
            <a:ext cx="8459717" cy="780936"/>
          </a:xfrm>
        </p:spPr>
        <p:txBody>
          <a:bodyPr>
            <a:noAutofit/>
          </a:bodyPr>
          <a:lstStyle/>
          <a:p>
            <a:r>
              <a:rPr lang="en-US" sz="3200" dirty="0">
                <a:latin typeface="Arial" panose="020B0604020202020204" pitchFamily="34" charset="0"/>
                <a:cs typeface="Arial" panose="020B0604020202020204" pitchFamily="34" charset="0"/>
              </a:rPr>
              <a:t>Parts of the Human Brain and their Functions</a:t>
            </a:r>
          </a:p>
        </p:txBody>
      </p:sp>
      <p:pic>
        <p:nvPicPr>
          <p:cNvPr id="5" name="Content Placeholder 4" descr="This image shows the different parts of the brain.  The link to the right a video produced by the NIDA regarding the structures and functions of the brain." title="Parts of the Brain"/>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t="12462" b="22880"/>
          <a:stretch/>
        </p:blipFill>
        <p:spPr>
          <a:xfrm>
            <a:off x="684285" y="1639919"/>
            <a:ext cx="4812506" cy="3111103"/>
          </a:xfrm>
        </p:spPr>
      </p:pic>
      <p:sp>
        <p:nvSpPr>
          <p:cNvPr id="6" name="TextBox 5"/>
          <p:cNvSpPr txBox="1"/>
          <p:nvPr/>
        </p:nvSpPr>
        <p:spPr>
          <a:xfrm>
            <a:off x="5496791" y="4058524"/>
            <a:ext cx="2493818" cy="715581"/>
          </a:xfrm>
          <a:prstGeom prst="rect">
            <a:avLst/>
          </a:prstGeom>
          <a:noFill/>
        </p:spPr>
        <p:txBody>
          <a:bodyPr wrap="square" rtlCol="0">
            <a:spAutoFit/>
          </a:bodyPr>
          <a:lstStyle/>
          <a:p>
            <a:r>
              <a:rPr lang="en-US" sz="1350" dirty="0">
                <a:latin typeface="Arial" panose="020B0604020202020204" pitchFamily="34" charset="0"/>
                <a:cs typeface="Arial" panose="020B0604020202020204" pitchFamily="34" charset="0"/>
                <a:hlinkClick r:id="rId4"/>
              </a:rPr>
              <a:t>Click here to show NIDA video</a:t>
            </a:r>
            <a:r>
              <a:rPr lang="en-US" sz="1350" dirty="0">
                <a:latin typeface="Arial" panose="020B0604020202020204" pitchFamily="34" charset="0"/>
                <a:cs typeface="Arial" panose="020B0604020202020204" pitchFamily="34" charset="0"/>
              </a:rPr>
              <a:t> The Human Brain: Major Structures and Functions</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773" y="5366768"/>
            <a:ext cx="8142096" cy="165189"/>
          </a:xfrm>
          <a:prstGeom prst="rect">
            <a:avLst/>
          </a:prstGeom>
        </p:spPr>
      </p:pic>
    </p:spTree>
    <p:extLst>
      <p:ext uri="{BB962C8B-B14F-4D97-AF65-F5344CB8AC3E}">
        <p14:creationId xmlns:p14="http://schemas.microsoft.com/office/powerpoint/2010/main" val="291221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842654" y="858983"/>
            <a:ext cx="7098712" cy="780936"/>
          </a:xfrm>
        </p:spPr>
        <p:txBody>
          <a:bodyPr>
            <a:normAutofit/>
          </a:bodyPr>
          <a:lstStyle/>
          <a:p>
            <a:r>
              <a:rPr lang="en-US" altLang="en-US" sz="4000" dirty="0">
                <a:latin typeface="Arial" panose="020B0604020202020204" pitchFamily="34" charset="0"/>
                <a:cs typeface="Arial" panose="020B0604020202020204" pitchFamily="34" charset="0"/>
              </a:rPr>
              <a:t>Changes in Brain Structure</a:t>
            </a:r>
            <a:endParaRPr lang="en-US" sz="4000" dirty="0">
              <a:latin typeface="Arial" panose="020B0604020202020204" pitchFamily="34" charset="0"/>
              <a:cs typeface="Arial" panose="020B0604020202020204" pitchFamily="34" charset="0"/>
            </a:endParaRPr>
          </a:p>
        </p:txBody>
      </p:sp>
      <p:pic>
        <p:nvPicPr>
          <p:cNvPr id="11" name="Content Placeholder 10" descr="This image shows MRI images over time of the brain depicting gray matter volume changes. The images are from the top and right lateral perspectives. " title="MRI Scans of the Brain"/>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842654" y="2007652"/>
            <a:ext cx="7098712" cy="3232312"/>
          </a:xfrm>
        </p:spPr>
      </p:pic>
    </p:spTree>
    <p:extLst>
      <p:ext uri="{BB962C8B-B14F-4D97-AF65-F5344CB8AC3E}">
        <p14:creationId xmlns:p14="http://schemas.microsoft.com/office/powerpoint/2010/main" val="1157110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flipH="1" flipV="1">
            <a:off x="1095789" y="4432943"/>
            <a:ext cx="60579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350" dirty="0"/>
          </a:p>
        </p:txBody>
      </p:sp>
      <p:grpSp>
        <p:nvGrpSpPr>
          <p:cNvPr id="12291" name="Group 16"/>
          <p:cNvGrpSpPr>
            <a:grpSpLocks/>
          </p:cNvGrpSpPr>
          <p:nvPr/>
        </p:nvGrpSpPr>
        <p:grpSpPr bwMode="auto">
          <a:xfrm>
            <a:off x="3844283" y="4417448"/>
            <a:ext cx="1029759" cy="571500"/>
            <a:chOff x="1050" y="1776"/>
            <a:chExt cx="865" cy="480"/>
          </a:xfrm>
        </p:grpSpPr>
        <p:sp>
          <p:nvSpPr>
            <p:cNvPr id="12307" name="Line 3"/>
            <p:cNvSpPr>
              <a:spLocks noChangeShapeType="1"/>
            </p:cNvSpPr>
            <p:nvPr/>
          </p:nvSpPr>
          <p:spPr bwMode="auto">
            <a:xfrm flipH="1">
              <a:off x="1050" y="1776"/>
              <a:ext cx="427" cy="48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350" dirty="0"/>
            </a:p>
          </p:txBody>
        </p:sp>
        <p:sp>
          <p:nvSpPr>
            <p:cNvPr id="12308" name="Line 4"/>
            <p:cNvSpPr>
              <a:spLocks noChangeShapeType="1"/>
            </p:cNvSpPr>
            <p:nvPr/>
          </p:nvSpPr>
          <p:spPr bwMode="auto">
            <a:xfrm>
              <a:off x="1488" y="1776"/>
              <a:ext cx="427" cy="48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350" dirty="0"/>
            </a:p>
          </p:txBody>
        </p:sp>
      </p:grpSp>
      <p:sp>
        <p:nvSpPr>
          <p:cNvPr id="51206" name="AutoShape 6"/>
          <p:cNvSpPr>
            <a:spLocks noChangeArrowheads="1"/>
          </p:cNvSpPr>
          <p:nvPr/>
        </p:nvSpPr>
        <p:spPr bwMode="auto">
          <a:xfrm>
            <a:off x="4429793" y="3306619"/>
            <a:ext cx="1485900" cy="870347"/>
          </a:xfrm>
          <a:prstGeom prst="cloudCallout">
            <a:avLst>
              <a:gd name="adj1" fmla="val -14824"/>
              <a:gd name="adj2" fmla="val 73667"/>
            </a:avLst>
          </a:prstGeom>
          <a:solidFill>
            <a:srgbClr val="C0C0C0"/>
          </a:solidFill>
          <a:ln w="9525">
            <a:solidFill>
              <a:schemeClr val="tx1"/>
            </a:solidFill>
            <a:round/>
            <a:headEnd/>
            <a:tailEnd/>
          </a:ln>
        </p:spPr>
        <p:txBody>
          <a:bodyPr anchor="ctr" anchorCtr="1"/>
          <a:lstStyle/>
          <a:p>
            <a:pPr>
              <a:lnSpc>
                <a:spcPct val="100000"/>
              </a:lnSpc>
              <a:spcBef>
                <a:spcPct val="0"/>
              </a:spcBef>
              <a:buClrTx/>
              <a:buSzTx/>
            </a:pPr>
            <a:r>
              <a:rPr lang="en-US" sz="1200" b="1" dirty="0">
                <a:latin typeface="Arial" panose="020B0604020202020204" pitchFamily="34" charset="0"/>
                <a:cs typeface="Arial" panose="020B0604020202020204" pitchFamily="34" charset="0"/>
              </a:rPr>
              <a:t>Motivation</a:t>
            </a:r>
            <a:endParaRPr lang="en-US" sz="1350" b="1" dirty="0">
              <a:latin typeface="Arial" panose="020B0604020202020204" pitchFamily="34" charset="0"/>
              <a:cs typeface="Arial" panose="020B0604020202020204" pitchFamily="34" charset="0"/>
            </a:endParaRPr>
          </a:p>
        </p:txBody>
      </p:sp>
      <p:sp>
        <p:nvSpPr>
          <p:cNvPr id="51207" name="AutoShape 7"/>
          <p:cNvSpPr>
            <a:spLocks noChangeArrowheads="1"/>
          </p:cNvSpPr>
          <p:nvPr/>
        </p:nvSpPr>
        <p:spPr bwMode="auto">
          <a:xfrm>
            <a:off x="2810289" y="3081592"/>
            <a:ext cx="1543050" cy="971550"/>
          </a:xfrm>
          <a:prstGeom prst="cloudCallout">
            <a:avLst>
              <a:gd name="adj1" fmla="val -14749"/>
              <a:gd name="adj2" fmla="val 81154"/>
            </a:avLst>
          </a:prstGeom>
          <a:solidFill>
            <a:srgbClr val="C0C0C0"/>
          </a:solidFill>
          <a:ln w="9525">
            <a:solidFill>
              <a:schemeClr val="tx1"/>
            </a:solidFill>
            <a:round/>
            <a:headEnd/>
            <a:tailEnd/>
          </a:ln>
        </p:spPr>
        <p:txBody>
          <a:bodyPr anchor="ctr" anchorCtr="1"/>
          <a:lstStyle/>
          <a:p>
            <a:pPr>
              <a:lnSpc>
                <a:spcPct val="100000"/>
              </a:lnSpc>
              <a:spcBef>
                <a:spcPct val="0"/>
              </a:spcBef>
              <a:buClrTx/>
              <a:buSzTx/>
            </a:pPr>
            <a:r>
              <a:rPr lang="en-US" sz="1200" b="1" dirty="0">
                <a:latin typeface="Arial" panose="020B0604020202020204" pitchFamily="34" charset="0"/>
                <a:cs typeface="Arial" panose="020B0604020202020204" pitchFamily="34" charset="0"/>
              </a:rPr>
              <a:t>Emotion</a:t>
            </a:r>
            <a:endParaRPr lang="en-US" sz="1350" b="1" dirty="0">
              <a:latin typeface="Arial" panose="020B0604020202020204" pitchFamily="34" charset="0"/>
              <a:cs typeface="Arial" panose="020B0604020202020204" pitchFamily="34" charset="0"/>
            </a:endParaRPr>
          </a:p>
        </p:txBody>
      </p:sp>
      <p:sp>
        <p:nvSpPr>
          <p:cNvPr id="51209" name="AutoShape 9"/>
          <p:cNvSpPr>
            <a:spLocks noChangeArrowheads="1"/>
          </p:cNvSpPr>
          <p:nvPr/>
        </p:nvSpPr>
        <p:spPr bwMode="auto">
          <a:xfrm>
            <a:off x="1257186" y="4833232"/>
            <a:ext cx="1212850" cy="243593"/>
          </a:xfrm>
          <a:prstGeom prst="wedgeRoundRectCallout">
            <a:avLst>
              <a:gd name="adj1" fmla="val -5642"/>
              <a:gd name="adj2" fmla="val -188011"/>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a:lnSpc>
                <a:spcPct val="100000"/>
              </a:lnSpc>
              <a:spcBef>
                <a:spcPct val="0"/>
              </a:spcBef>
              <a:buClrTx/>
              <a:buSzTx/>
            </a:pPr>
            <a:r>
              <a:rPr lang="en-US" sz="1200" b="1" dirty="0">
                <a:solidFill>
                  <a:schemeClr val="accent1"/>
                </a:solidFill>
                <a:latin typeface="Arial" panose="020B0604020202020204" pitchFamily="34" charset="0"/>
                <a:cs typeface="Arial" panose="020B0604020202020204" pitchFamily="34" charset="0"/>
              </a:rPr>
              <a:t>Cerebellum</a:t>
            </a:r>
          </a:p>
        </p:txBody>
      </p:sp>
      <p:sp>
        <p:nvSpPr>
          <p:cNvPr id="51210" name="AutoShape 10"/>
          <p:cNvSpPr>
            <a:spLocks noChangeArrowheads="1"/>
          </p:cNvSpPr>
          <p:nvPr/>
        </p:nvSpPr>
        <p:spPr bwMode="auto">
          <a:xfrm>
            <a:off x="2815583" y="4688920"/>
            <a:ext cx="1028700" cy="387905"/>
          </a:xfrm>
          <a:prstGeom prst="wedgeRoundRectCallout">
            <a:avLst>
              <a:gd name="adj1" fmla="val 1934"/>
              <a:gd name="adj2" fmla="val -137408"/>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a:lnSpc>
                <a:spcPct val="100000"/>
              </a:lnSpc>
              <a:spcBef>
                <a:spcPct val="0"/>
              </a:spcBef>
              <a:buClrTx/>
              <a:buSzTx/>
            </a:pPr>
            <a:r>
              <a:rPr lang="en-US" sz="1200" b="1" dirty="0">
                <a:solidFill>
                  <a:schemeClr val="accent1"/>
                </a:solidFill>
                <a:latin typeface="Arial" panose="020B0604020202020204" pitchFamily="34" charset="0"/>
                <a:cs typeface="Arial" panose="020B0604020202020204" pitchFamily="34" charset="0"/>
              </a:rPr>
              <a:t>Amygdala</a:t>
            </a:r>
          </a:p>
        </p:txBody>
      </p:sp>
      <p:sp>
        <p:nvSpPr>
          <p:cNvPr id="51211" name="AutoShape 11"/>
          <p:cNvSpPr>
            <a:spLocks noChangeArrowheads="1"/>
          </p:cNvSpPr>
          <p:nvPr/>
        </p:nvSpPr>
        <p:spPr bwMode="auto">
          <a:xfrm>
            <a:off x="4887137" y="4723033"/>
            <a:ext cx="1140168" cy="628650"/>
          </a:xfrm>
          <a:prstGeom prst="wedgeRoundRectCallout">
            <a:avLst>
              <a:gd name="adj1" fmla="val -49671"/>
              <a:gd name="adj2" fmla="val -95905"/>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a:lnSpc>
                <a:spcPct val="100000"/>
              </a:lnSpc>
              <a:spcBef>
                <a:spcPct val="0"/>
              </a:spcBef>
              <a:buClrTx/>
              <a:buSzTx/>
            </a:pPr>
            <a:r>
              <a:rPr lang="en-US" sz="1200" b="1" dirty="0">
                <a:solidFill>
                  <a:schemeClr val="accent1"/>
                </a:solidFill>
                <a:latin typeface="Arial" panose="020B0604020202020204" pitchFamily="34" charset="0"/>
                <a:cs typeface="Arial" panose="020B0604020202020204" pitchFamily="34" charset="0"/>
              </a:rPr>
              <a:t>Nucleus Accumbens</a:t>
            </a:r>
          </a:p>
        </p:txBody>
      </p:sp>
      <p:sp>
        <p:nvSpPr>
          <p:cNvPr id="51214" name="AutoShape 14"/>
          <p:cNvSpPr>
            <a:spLocks noChangeArrowheads="1"/>
          </p:cNvSpPr>
          <p:nvPr/>
        </p:nvSpPr>
        <p:spPr bwMode="auto">
          <a:xfrm>
            <a:off x="6094378" y="5004443"/>
            <a:ext cx="982698" cy="457200"/>
          </a:xfrm>
          <a:prstGeom prst="wedgeRoundRectCallout">
            <a:avLst>
              <a:gd name="adj1" fmla="val 3181"/>
              <a:gd name="adj2" fmla="val -164345"/>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a:lnSpc>
                <a:spcPct val="100000"/>
              </a:lnSpc>
              <a:spcBef>
                <a:spcPct val="0"/>
              </a:spcBef>
              <a:buClrTx/>
              <a:buSzTx/>
            </a:pPr>
            <a:r>
              <a:rPr lang="en-US" sz="1200" b="1" dirty="0">
                <a:solidFill>
                  <a:schemeClr val="accent1"/>
                </a:solidFill>
                <a:latin typeface="Arial" panose="020B0604020202020204" pitchFamily="34" charset="0"/>
                <a:cs typeface="Arial" panose="020B0604020202020204" pitchFamily="34" charset="0"/>
              </a:rPr>
              <a:t>Prefrontal cortex</a:t>
            </a:r>
            <a:endParaRPr lang="en-US" sz="1200" dirty="0">
              <a:solidFill>
                <a:schemeClr val="accent1"/>
              </a:solidFill>
              <a:latin typeface="Arial" panose="020B0604020202020204" pitchFamily="34" charset="0"/>
              <a:cs typeface="Arial" panose="020B0604020202020204" pitchFamily="34" charset="0"/>
            </a:endParaRPr>
          </a:p>
        </p:txBody>
      </p:sp>
      <p:sp>
        <p:nvSpPr>
          <p:cNvPr id="51215" name="AutoShape 15"/>
          <p:cNvSpPr>
            <a:spLocks noChangeArrowheads="1"/>
          </p:cNvSpPr>
          <p:nvPr/>
        </p:nvSpPr>
        <p:spPr bwMode="auto">
          <a:xfrm>
            <a:off x="6034469" y="2775609"/>
            <a:ext cx="1600200" cy="1145381"/>
          </a:xfrm>
          <a:prstGeom prst="cloudCallout">
            <a:avLst>
              <a:gd name="adj1" fmla="val -13468"/>
              <a:gd name="adj2" fmla="val 87213"/>
            </a:avLst>
          </a:prstGeom>
          <a:solidFill>
            <a:srgbClr val="C0C0C0"/>
          </a:solidFill>
          <a:ln w="9525">
            <a:solidFill>
              <a:schemeClr val="tx1"/>
            </a:solidFill>
            <a:round/>
            <a:headEnd/>
            <a:tailEnd/>
          </a:ln>
        </p:spPr>
        <p:txBody>
          <a:bodyPr anchor="ctr" anchorCtr="1"/>
          <a:lstStyle/>
          <a:p>
            <a:pPr algn="l">
              <a:lnSpc>
                <a:spcPct val="100000"/>
              </a:lnSpc>
              <a:spcBef>
                <a:spcPct val="0"/>
              </a:spcBef>
              <a:buClrTx/>
              <a:buSzTx/>
            </a:pPr>
            <a:endParaRPr lang="en-US" sz="1050" b="1" dirty="0">
              <a:latin typeface="Tahoma" pitchFamily="34" charset="0"/>
            </a:endParaRPr>
          </a:p>
          <a:p>
            <a:pPr algn="l">
              <a:lnSpc>
                <a:spcPct val="100000"/>
              </a:lnSpc>
              <a:spcBef>
                <a:spcPct val="0"/>
              </a:spcBef>
              <a:buClrTx/>
              <a:buSzTx/>
            </a:pPr>
            <a:r>
              <a:rPr lang="en-US" sz="1050" b="1" dirty="0">
                <a:latin typeface="Arial" panose="020B0604020202020204" pitchFamily="34" charset="0"/>
                <a:cs typeface="Arial" panose="020B0604020202020204" pitchFamily="34" charset="0"/>
              </a:rPr>
              <a:t>Planning, Organizing, Impulse control</a:t>
            </a:r>
          </a:p>
          <a:p>
            <a:pPr algn="l">
              <a:lnSpc>
                <a:spcPct val="100000"/>
              </a:lnSpc>
              <a:spcBef>
                <a:spcPct val="0"/>
              </a:spcBef>
              <a:buClrTx/>
              <a:buSzTx/>
            </a:pPr>
            <a:endParaRPr lang="en-US" sz="1050" b="1" dirty="0">
              <a:latin typeface="Tahoma" pitchFamily="34" charset="0"/>
            </a:endParaRPr>
          </a:p>
        </p:txBody>
      </p:sp>
      <p:sp>
        <p:nvSpPr>
          <p:cNvPr id="51218" name="AutoShape 18"/>
          <p:cNvSpPr>
            <a:spLocks noChangeArrowheads="1"/>
          </p:cNvSpPr>
          <p:nvPr/>
        </p:nvSpPr>
        <p:spPr bwMode="auto">
          <a:xfrm>
            <a:off x="1038639" y="2993359"/>
            <a:ext cx="1657350" cy="1200150"/>
          </a:xfrm>
          <a:prstGeom prst="cloudCallout">
            <a:avLst>
              <a:gd name="adj1" fmla="val -5028"/>
              <a:gd name="adj2" fmla="val 73810"/>
            </a:avLst>
          </a:prstGeom>
          <a:solidFill>
            <a:srgbClr val="C0C0C0"/>
          </a:solidFill>
          <a:ln w="9525">
            <a:solidFill>
              <a:schemeClr val="tx1"/>
            </a:solidFill>
            <a:round/>
            <a:headEnd/>
            <a:tailEnd/>
          </a:ln>
        </p:spPr>
        <p:txBody>
          <a:bodyPr anchor="ctr" anchorCtr="1"/>
          <a:lstStyle/>
          <a:p>
            <a:pPr algn="l">
              <a:lnSpc>
                <a:spcPct val="100000"/>
              </a:lnSpc>
              <a:spcBef>
                <a:spcPct val="0"/>
              </a:spcBef>
              <a:buClrTx/>
              <a:buSzTx/>
            </a:pPr>
            <a:r>
              <a:rPr lang="en-US" sz="1050" b="1" dirty="0">
                <a:latin typeface="Arial" panose="020B0604020202020204" pitchFamily="34" charset="0"/>
                <a:cs typeface="Arial" panose="020B0604020202020204" pitchFamily="34" charset="0"/>
              </a:rPr>
              <a:t>Physical coordination,</a:t>
            </a:r>
          </a:p>
          <a:p>
            <a:pPr algn="l">
              <a:lnSpc>
                <a:spcPct val="100000"/>
              </a:lnSpc>
              <a:spcBef>
                <a:spcPct val="0"/>
              </a:spcBef>
              <a:buClrTx/>
              <a:buSzTx/>
            </a:pPr>
            <a:r>
              <a:rPr lang="en-US" sz="1050" b="1" dirty="0">
                <a:latin typeface="Arial" panose="020B0604020202020204" pitchFamily="34" charset="0"/>
                <a:cs typeface="Arial" panose="020B0604020202020204" pitchFamily="34" charset="0"/>
              </a:rPr>
              <a:t>Sensory processing</a:t>
            </a:r>
          </a:p>
        </p:txBody>
      </p:sp>
      <p:sp>
        <p:nvSpPr>
          <p:cNvPr id="12300" name="Rectangle 19"/>
          <p:cNvSpPr>
            <a:spLocks noChangeArrowheads="1"/>
          </p:cNvSpPr>
          <p:nvPr/>
        </p:nvSpPr>
        <p:spPr bwMode="auto">
          <a:xfrm>
            <a:off x="3137730" y="5445565"/>
            <a:ext cx="1973617" cy="21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1" hangingPunct="1">
              <a:lnSpc>
                <a:spcPct val="100000"/>
              </a:lnSpc>
              <a:spcBef>
                <a:spcPct val="0"/>
              </a:spcBef>
              <a:buClrTx/>
              <a:buSzTx/>
            </a:pPr>
            <a:r>
              <a:rPr lang="en-US" sz="825" dirty="0">
                <a:latin typeface="Arial" panose="020B0604020202020204" pitchFamily="34" charset="0"/>
                <a:cs typeface="Arial" panose="020B0604020202020204" pitchFamily="34" charset="0"/>
              </a:rPr>
              <a:t>Slide adapted from Ken Winters, PhD</a:t>
            </a:r>
            <a:r>
              <a:rPr lang="en-US" sz="825" dirty="0"/>
              <a:t>.</a:t>
            </a:r>
          </a:p>
        </p:txBody>
      </p:sp>
      <p:sp>
        <p:nvSpPr>
          <p:cNvPr id="1850386" name="Text Box 18"/>
          <p:cNvSpPr txBox="1">
            <a:spLocks noChangeArrowheads="1"/>
          </p:cNvSpPr>
          <p:nvPr/>
        </p:nvSpPr>
        <p:spPr bwMode="auto">
          <a:xfrm>
            <a:off x="1032290" y="2092491"/>
            <a:ext cx="1778000" cy="715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rgbClr val="FFFFFF"/>
                </a:solidFill>
                <a:latin typeface="Arial" pitchFamily="34" charset="0"/>
              </a:defRPr>
            </a:lvl1pPr>
            <a:lvl2pPr marL="742950" indent="-285750">
              <a:defRPr sz="2400">
                <a:solidFill>
                  <a:srgbClr val="FFFFFF"/>
                </a:solidFill>
                <a:latin typeface="Arial" pitchFamily="34" charset="0"/>
              </a:defRPr>
            </a:lvl2pPr>
            <a:lvl3pPr marL="1143000" indent="-228600">
              <a:defRPr sz="2400">
                <a:solidFill>
                  <a:srgbClr val="FFFFFF"/>
                </a:solidFill>
                <a:latin typeface="Arial" pitchFamily="34" charset="0"/>
              </a:defRPr>
            </a:lvl3pPr>
            <a:lvl4pPr marL="1600200" indent="-228600">
              <a:defRPr sz="2400">
                <a:solidFill>
                  <a:srgbClr val="FFFFFF"/>
                </a:solidFill>
                <a:latin typeface="Arial" pitchFamily="34" charset="0"/>
              </a:defRPr>
            </a:lvl4pPr>
            <a:lvl5pPr marL="2057400" indent="-228600">
              <a:defRPr sz="2400">
                <a:solidFill>
                  <a:srgbClr val="FFFFFF"/>
                </a:solidFill>
                <a:latin typeface="Arial" pitchFamily="34" charset="0"/>
              </a:defRPr>
            </a:lvl5pPr>
            <a:lvl6pPr marL="25146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6pPr>
            <a:lvl7pPr marL="29718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7pPr>
            <a:lvl8pPr marL="34290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8pPr>
            <a:lvl9pPr marL="38862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9pPr>
          </a:lstStyle>
          <a:p>
            <a:pPr algn="l">
              <a:spcBef>
                <a:spcPct val="50000"/>
              </a:spcBef>
            </a:pPr>
            <a:r>
              <a:rPr lang="en-US" sz="1350" dirty="0">
                <a:solidFill>
                  <a:schemeClr val="tx1"/>
                </a:solidFill>
              </a:rPr>
              <a:t>Toddler milestones: balance, walking, coordination</a:t>
            </a:r>
          </a:p>
        </p:txBody>
      </p:sp>
      <p:sp>
        <p:nvSpPr>
          <p:cNvPr id="1850387" name="Text Box 19"/>
          <p:cNvSpPr txBox="1">
            <a:spLocks noChangeArrowheads="1"/>
          </p:cNvSpPr>
          <p:nvPr/>
        </p:nvSpPr>
        <p:spPr bwMode="auto">
          <a:xfrm>
            <a:off x="2588935" y="2489891"/>
            <a:ext cx="2082800"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rgbClr val="FFFFFF"/>
                </a:solidFill>
                <a:latin typeface="Arial" pitchFamily="34" charset="0"/>
              </a:defRPr>
            </a:lvl1pPr>
            <a:lvl2pPr marL="742950" indent="-285750">
              <a:defRPr sz="2400">
                <a:solidFill>
                  <a:srgbClr val="FFFFFF"/>
                </a:solidFill>
                <a:latin typeface="Arial" pitchFamily="34" charset="0"/>
              </a:defRPr>
            </a:lvl2pPr>
            <a:lvl3pPr marL="1143000" indent="-228600">
              <a:defRPr sz="2400">
                <a:solidFill>
                  <a:srgbClr val="FFFFFF"/>
                </a:solidFill>
                <a:latin typeface="Arial" pitchFamily="34" charset="0"/>
              </a:defRPr>
            </a:lvl3pPr>
            <a:lvl4pPr marL="1600200" indent="-228600">
              <a:defRPr sz="2400">
                <a:solidFill>
                  <a:srgbClr val="FFFFFF"/>
                </a:solidFill>
                <a:latin typeface="Arial" pitchFamily="34" charset="0"/>
              </a:defRPr>
            </a:lvl4pPr>
            <a:lvl5pPr marL="2057400" indent="-228600">
              <a:defRPr sz="2400">
                <a:solidFill>
                  <a:srgbClr val="FFFFFF"/>
                </a:solidFill>
                <a:latin typeface="Arial" pitchFamily="34" charset="0"/>
              </a:defRPr>
            </a:lvl5pPr>
            <a:lvl6pPr marL="25146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6pPr>
            <a:lvl7pPr marL="29718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7pPr>
            <a:lvl8pPr marL="34290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8pPr>
            <a:lvl9pPr marL="38862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9pPr>
          </a:lstStyle>
          <a:p>
            <a:pPr algn="l">
              <a:spcBef>
                <a:spcPct val="50000"/>
              </a:spcBef>
            </a:pPr>
            <a:r>
              <a:rPr lang="en-US" sz="1350" dirty="0">
                <a:solidFill>
                  <a:schemeClr val="tx1"/>
                </a:solidFill>
              </a:rPr>
              <a:t>Preschool milestones: emotional regulation</a:t>
            </a:r>
          </a:p>
        </p:txBody>
      </p:sp>
      <p:sp>
        <p:nvSpPr>
          <p:cNvPr id="1850388" name="Text Box 20"/>
          <p:cNvSpPr txBox="1">
            <a:spLocks noChangeArrowheads="1"/>
          </p:cNvSpPr>
          <p:nvPr/>
        </p:nvSpPr>
        <p:spPr bwMode="auto">
          <a:xfrm>
            <a:off x="4731643" y="2460714"/>
            <a:ext cx="1274727" cy="715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2400">
                <a:solidFill>
                  <a:srgbClr val="FFFFFF"/>
                </a:solidFill>
                <a:latin typeface="Arial" pitchFamily="34" charset="0"/>
              </a:defRPr>
            </a:lvl1pPr>
            <a:lvl2pPr marL="742950" indent="-285750">
              <a:defRPr sz="2400">
                <a:solidFill>
                  <a:srgbClr val="FFFFFF"/>
                </a:solidFill>
                <a:latin typeface="Arial" pitchFamily="34" charset="0"/>
              </a:defRPr>
            </a:lvl2pPr>
            <a:lvl3pPr marL="1143000" indent="-228600">
              <a:defRPr sz="2400">
                <a:solidFill>
                  <a:srgbClr val="FFFFFF"/>
                </a:solidFill>
                <a:latin typeface="Arial" pitchFamily="34" charset="0"/>
              </a:defRPr>
            </a:lvl3pPr>
            <a:lvl4pPr marL="1600200" indent="-228600">
              <a:defRPr sz="2400">
                <a:solidFill>
                  <a:srgbClr val="FFFFFF"/>
                </a:solidFill>
                <a:latin typeface="Arial" pitchFamily="34" charset="0"/>
              </a:defRPr>
            </a:lvl4pPr>
            <a:lvl5pPr marL="2057400" indent="-228600">
              <a:defRPr sz="2400">
                <a:solidFill>
                  <a:srgbClr val="FFFFFF"/>
                </a:solidFill>
                <a:latin typeface="Arial" pitchFamily="34" charset="0"/>
              </a:defRPr>
            </a:lvl5pPr>
            <a:lvl6pPr marL="25146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6pPr>
            <a:lvl7pPr marL="29718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7pPr>
            <a:lvl8pPr marL="34290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8pPr>
            <a:lvl9pPr marL="38862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9pPr>
          </a:lstStyle>
          <a:p>
            <a:pPr algn="l">
              <a:spcBef>
                <a:spcPct val="50000"/>
              </a:spcBef>
            </a:pPr>
            <a:r>
              <a:rPr lang="en-US" sz="1350" dirty="0">
                <a:solidFill>
                  <a:schemeClr val="tx1"/>
                </a:solidFill>
              </a:rPr>
              <a:t>School age milestones: achievement</a:t>
            </a:r>
          </a:p>
        </p:txBody>
      </p:sp>
      <p:sp>
        <p:nvSpPr>
          <p:cNvPr id="1850389" name="Text Box 21"/>
          <p:cNvSpPr txBox="1">
            <a:spLocks noChangeArrowheads="1"/>
          </p:cNvSpPr>
          <p:nvPr/>
        </p:nvSpPr>
        <p:spPr bwMode="auto">
          <a:xfrm>
            <a:off x="6094377" y="2083099"/>
            <a:ext cx="1687962" cy="715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2400">
                <a:solidFill>
                  <a:srgbClr val="FFFFFF"/>
                </a:solidFill>
                <a:latin typeface="Arial" pitchFamily="34" charset="0"/>
              </a:defRPr>
            </a:lvl1pPr>
            <a:lvl2pPr marL="742950" indent="-285750">
              <a:defRPr sz="2400">
                <a:solidFill>
                  <a:srgbClr val="FFFFFF"/>
                </a:solidFill>
                <a:latin typeface="Arial" pitchFamily="34" charset="0"/>
              </a:defRPr>
            </a:lvl2pPr>
            <a:lvl3pPr marL="1143000" indent="-228600">
              <a:defRPr sz="2400">
                <a:solidFill>
                  <a:srgbClr val="FFFFFF"/>
                </a:solidFill>
                <a:latin typeface="Arial" pitchFamily="34" charset="0"/>
              </a:defRPr>
            </a:lvl3pPr>
            <a:lvl4pPr marL="1600200" indent="-228600">
              <a:defRPr sz="2400">
                <a:solidFill>
                  <a:srgbClr val="FFFFFF"/>
                </a:solidFill>
                <a:latin typeface="Arial" pitchFamily="34" charset="0"/>
              </a:defRPr>
            </a:lvl4pPr>
            <a:lvl5pPr marL="2057400" indent="-228600">
              <a:defRPr sz="2400">
                <a:solidFill>
                  <a:srgbClr val="FFFFFF"/>
                </a:solidFill>
                <a:latin typeface="Arial" pitchFamily="34" charset="0"/>
              </a:defRPr>
            </a:lvl5pPr>
            <a:lvl6pPr marL="25146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6pPr>
            <a:lvl7pPr marL="29718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7pPr>
            <a:lvl8pPr marL="34290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8pPr>
            <a:lvl9pPr marL="38862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9pPr>
          </a:lstStyle>
          <a:p>
            <a:pPr algn="l">
              <a:spcBef>
                <a:spcPct val="50000"/>
              </a:spcBef>
            </a:pPr>
            <a:r>
              <a:rPr lang="en-US" sz="1350" dirty="0">
                <a:solidFill>
                  <a:schemeClr val="tx1"/>
                </a:solidFill>
              </a:rPr>
              <a:t>Adolescent milestones: impulse control</a:t>
            </a:r>
          </a:p>
        </p:txBody>
      </p:sp>
      <p:sp>
        <p:nvSpPr>
          <p:cNvPr id="12306" name="Line 21"/>
          <p:cNvSpPr>
            <a:spLocks noChangeShapeType="1"/>
          </p:cNvSpPr>
          <p:nvPr/>
        </p:nvSpPr>
        <p:spPr bwMode="auto">
          <a:xfrm>
            <a:off x="2695989" y="1918343"/>
            <a:ext cx="3638550" cy="0"/>
          </a:xfrm>
          <a:prstGeom prst="line">
            <a:avLst/>
          </a:prstGeom>
          <a:noFill/>
          <a:ln w="177800">
            <a:solidFill>
              <a:schemeClr val="tx2">
                <a:lumMod val="60000"/>
                <a:lumOff val="40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350" dirty="0"/>
          </a:p>
        </p:txBody>
      </p:sp>
      <p:sp>
        <p:nvSpPr>
          <p:cNvPr id="3" name="Title 2"/>
          <p:cNvSpPr>
            <a:spLocks noGrp="1"/>
          </p:cNvSpPr>
          <p:nvPr>
            <p:ph type="title"/>
          </p:nvPr>
        </p:nvSpPr>
        <p:spPr>
          <a:xfrm>
            <a:off x="395136" y="858983"/>
            <a:ext cx="8449480" cy="780936"/>
          </a:xfrm>
        </p:spPr>
        <p:txBody>
          <a:bodyPr>
            <a:normAutofit/>
          </a:bodyPr>
          <a:lstStyle/>
          <a:p>
            <a:r>
              <a:rPr lang="en-US" sz="3600" dirty="0">
                <a:latin typeface="Arial" panose="020B0604020202020204" pitchFamily="34" charset="0"/>
                <a:cs typeface="Arial" panose="020B0604020202020204" pitchFamily="34" charset="0"/>
              </a:rPr>
              <a:t>Changes in Brain Function</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395136" y="5671950"/>
            <a:ext cx="8449480" cy="159975"/>
          </a:xfrm>
          <a:prstGeom prst="rect">
            <a:avLst/>
          </a:prstGeom>
        </p:spPr>
      </p:pic>
    </p:spTree>
    <p:extLst>
      <p:ext uri="{BB962C8B-B14F-4D97-AF65-F5344CB8AC3E}">
        <p14:creationId xmlns:p14="http://schemas.microsoft.com/office/powerpoint/2010/main" val="2693211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18"/>
                                        </p:tgtEl>
                                        <p:attrNameLst>
                                          <p:attrName>style.visibility</p:attrName>
                                        </p:attrNameLst>
                                      </p:cBhvr>
                                      <p:to>
                                        <p:strVal val="visible"/>
                                      </p:to>
                                    </p:set>
                                    <p:animEffect transition="in" filter="box(out)">
                                      <p:cBhvr>
                                        <p:cTn id="7" dur="500"/>
                                        <p:tgtEl>
                                          <p:spTgt spid="5121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1209"/>
                                        </p:tgtEl>
                                        <p:attrNameLst>
                                          <p:attrName>style.visibility</p:attrName>
                                        </p:attrNameLst>
                                      </p:cBhvr>
                                      <p:to>
                                        <p:strVal val="visible"/>
                                      </p:to>
                                    </p:set>
                                    <p:animEffect transition="in" filter="box(in)">
                                      <p:cBhvr>
                                        <p:cTn id="10" dur="500"/>
                                        <p:tgtEl>
                                          <p:spTgt spid="51209"/>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85038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850386"/>
                                        </p:tgtEl>
                                        <p:attrNameLst>
                                          <p:attrName>style.visibility</p:attrName>
                                        </p:attrNameLst>
                                      </p:cBhvr>
                                      <p:to>
                                        <p:strVal val="hidden"/>
                                      </p:to>
                                    </p:set>
                                  </p:childTnLst>
                                </p:cTn>
                              </p:par>
                              <p:par>
                                <p:cTn id="17" presetID="4" presetClass="entr" presetSubtype="32" fill="hold" grpId="0" nodeType="withEffect">
                                  <p:stCondLst>
                                    <p:cond delay="0"/>
                                  </p:stCondLst>
                                  <p:childTnLst>
                                    <p:set>
                                      <p:cBhvr>
                                        <p:cTn id="18" dur="1" fill="hold">
                                          <p:stCondLst>
                                            <p:cond delay="0"/>
                                          </p:stCondLst>
                                        </p:cTn>
                                        <p:tgtEl>
                                          <p:spTgt spid="51207"/>
                                        </p:tgtEl>
                                        <p:attrNameLst>
                                          <p:attrName>style.visibility</p:attrName>
                                        </p:attrNameLst>
                                      </p:cBhvr>
                                      <p:to>
                                        <p:strVal val="visible"/>
                                      </p:to>
                                    </p:set>
                                    <p:animEffect transition="in" filter="box(out)">
                                      <p:cBhvr>
                                        <p:cTn id="19" dur="500"/>
                                        <p:tgtEl>
                                          <p:spTgt spid="5120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51210"/>
                                        </p:tgtEl>
                                        <p:attrNameLst>
                                          <p:attrName>style.visibility</p:attrName>
                                        </p:attrNameLst>
                                      </p:cBhvr>
                                      <p:to>
                                        <p:strVal val="visible"/>
                                      </p:to>
                                    </p:set>
                                    <p:animEffect transition="in" filter="box(in)">
                                      <p:cBhvr>
                                        <p:cTn id="22" dur="500"/>
                                        <p:tgtEl>
                                          <p:spTgt spid="5121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85038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850387"/>
                                        </p:tgtEl>
                                        <p:attrNameLst>
                                          <p:attrName>style.visibility</p:attrName>
                                        </p:attrNameLst>
                                      </p:cBhvr>
                                      <p:to>
                                        <p:strVal val="hidden"/>
                                      </p:to>
                                    </p:set>
                                  </p:childTnLst>
                                </p:cTn>
                              </p:par>
                              <p:par>
                                <p:cTn id="29" presetID="4" presetClass="entr" presetSubtype="32" fill="hold" grpId="0" nodeType="withEffect">
                                  <p:stCondLst>
                                    <p:cond delay="0"/>
                                  </p:stCondLst>
                                  <p:childTnLst>
                                    <p:set>
                                      <p:cBhvr>
                                        <p:cTn id="30" dur="1" fill="hold">
                                          <p:stCondLst>
                                            <p:cond delay="0"/>
                                          </p:stCondLst>
                                        </p:cTn>
                                        <p:tgtEl>
                                          <p:spTgt spid="51206"/>
                                        </p:tgtEl>
                                        <p:attrNameLst>
                                          <p:attrName>style.visibility</p:attrName>
                                        </p:attrNameLst>
                                      </p:cBhvr>
                                      <p:to>
                                        <p:strVal val="visible"/>
                                      </p:to>
                                    </p:set>
                                    <p:animEffect transition="in" filter="box(out)">
                                      <p:cBhvr>
                                        <p:cTn id="31" dur="500"/>
                                        <p:tgtEl>
                                          <p:spTgt spid="51206"/>
                                        </p:tgtEl>
                                      </p:cBhvr>
                                    </p:animEffect>
                                  </p:childTnLst>
                                </p:cTn>
                              </p:par>
                              <p:par>
                                <p:cTn id="32" presetID="4" presetClass="entr" presetSubtype="32" fill="hold" grpId="0" nodeType="withEffect">
                                  <p:stCondLst>
                                    <p:cond delay="0"/>
                                  </p:stCondLst>
                                  <p:childTnLst>
                                    <p:set>
                                      <p:cBhvr>
                                        <p:cTn id="33" dur="1" fill="hold">
                                          <p:stCondLst>
                                            <p:cond delay="0"/>
                                          </p:stCondLst>
                                        </p:cTn>
                                        <p:tgtEl>
                                          <p:spTgt spid="51211"/>
                                        </p:tgtEl>
                                        <p:attrNameLst>
                                          <p:attrName>style.visibility</p:attrName>
                                        </p:attrNameLst>
                                      </p:cBhvr>
                                      <p:to>
                                        <p:strVal val="visible"/>
                                      </p:to>
                                    </p:set>
                                    <p:animEffect transition="in" filter="box(out)">
                                      <p:cBhvr>
                                        <p:cTn id="34" dur="500"/>
                                        <p:tgtEl>
                                          <p:spTgt spid="51211"/>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85038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850388"/>
                                        </p:tgtEl>
                                        <p:attrNameLst>
                                          <p:attrName>style.visibility</p:attrName>
                                        </p:attrNameLst>
                                      </p:cBhvr>
                                      <p:to>
                                        <p:strVal val="hidden"/>
                                      </p:to>
                                    </p:set>
                                  </p:childTnLst>
                                </p:cTn>
                              </p:par>
                              <p:par>
                                <p:cTn id="41" presetID="4" presetClass="entr" presetSubtype="32" fill="hold" grpId="0" nodeType="withEffect">
                                  <p:stCondLst>
                                    <p:cond delay="0"/>
                                  </p:stCondLst>
                                  <p:childTnLst>
                                    <p:set>
                                      <p:cBhvr>
                                        <p:cTn id="42" dur="1" fill="hold">
                                          <p:stCondLst>
                                            <p:cond delay="0"/>
                                          </p:stCondLst>
                                        </p:cTn>
                                        <p:tgtEl>
                                          <p:spTgt spid="51215"/>
                                        </p:tgtEl>
                                        <p:attrNameLst>
                                          <p:attrName>style.visibility</p:attrName>
                                        </p:attrNameLst>
                                      </p:cBhvr>
                                      <p:to>
                                        <p:strVal val="visible"/>
                                      </p:to>
                                    </p:set>
                                    <p:animEffect transition="in" filter="box(out)">
                                      <p:cBhvr>
                                        <p:cTn id="43" dur="500"/>
                                        <p:tgtEl>
                                          <p:spTgt spid="51215"/>
                                        </p:tgtEl>
                                      </p:cBhvr>
                                    </p:animEffect>
                                  </p:childTnLst>
                                </p:cTn>
                              </p:par>
                              <p:par>
                                <p:cTn id="44" presetID="4" presetClass="entr" presetSubtype="32" fill="hold" grpId="0" nodeType="withEffect">
                                  <p:stCondLst>
                                    <p:cond delay="0"/>
                                  </p:stCondLst>
                                  <p:childTnLst>
                                    <p:set>
                                      <p:cBhvr>
                                        <p:cTn id="45" dur="1" fill="hold">
                                          <p:stCondLst>
                                            <p:cond delay="0"/>
                                          </p:stCondLst>
                                        </p:cTn>
                                        <p:tgtEl>
                                          <p:spTgt spid="51214"/>
                                        </p:tgtEl>
                                        <p:attrNameLst>
                                          <p:attrName>style.visibility</p:attrName>
                                        </p:attrNameLst>
                                      </p:cBhvr>
                                      <p:to>
                                        <p:strVal val="visible"/>
                                      </p:to>
                                    </p:set>
                                    <p:animEffect transition="in" filter="box(out)">
                                      <p:cBhvr>
                                        <p:cTn id="46" dur="500"/>
                                        <p:tgtEl>
                                          <p:spTgt spid="51214"/>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1850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nimBg="1"/>
      <p:bldP spid="51207" grpId="0" animBg="1"/>
      <p:bldP spid="51209" grpId="0" animBg="1"/>
      <p:bldP spid="51210" grpId="0" animBg="1"/>
      <p:bldP spid="51211" grpId="0" animBg="1"/>
      <p:bldP spid="51214" grpId="0" animBg="1"/>
      <p:bldP spid="51215" grpId="0" animBg="1"/>
      <p:bldP spid="51218" grpId="0" animBg="1"/>
      <p:bldP spid="1850386" grpId="0"/>
      <p:bldP spid="1850386" grpId="1"/>
      <p:bldP spid="1850387" grpId="0"/>
      <p:bldP spid="1850387" grpId="1"/>
      <p:bldP spid="1850388" grpId="0"/>
      <p:bldP spid="1850388" grpId="1"/>
      <p:bldP spid="18503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1" name="Picture 2" descr="The image is diagramed to show the activation of the reward pathway by addictive drug consumption." title="Lateral brai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300" y="1040096"/>
            <a:ext cx="6334805" cy="4751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2" name="TextBox 3"/>
          <p:cNvSpPr txBox="1">
            <a:spLocks noChangeArrowheads="1"/>
          </p:cNvSpPr>
          <p:nvPr/>
        </p:nvSpPr>
        <p:spPr bwMode="auto">
          <a:xfrm>
            <a:off x="3943350" y="4229148"/>
            <a:ext cx="1183337" cy="346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5400">
                <a:solidFill>
                  <a:srgbClr val="FDD518"/>
                </a:solidFill>
                <a:latin typeface="HelveticaNeue HeavyCond"/>
                <a:ea typeface="MS PGothic" pitchFamily="34" charset="-128"/>
              </a:defRPr>
            </a:lvl1pPr>
            <a:lvl2pPr marL="742950" indent="-285750" eaLnBrk="0" hangingPunct="0">
              <a:defRPr sz="5400">
                <a:solidFill>
                  <a:srgbClr val="FDD518"/>
                </a:solidFill>
                <a:latin typeface="HelveticaNeue HeavyCond"/>
                <a:ea typeface="MS PGothic" pitchFamily="34" charset="-128"/>
              </a:defRPr>
            </a:lvl2pPr>
            <a:lvl3pPr marL="1143000" indent="-228600" eaLnBrk="0" hangingPunct="0">
              <a:defRPr sz="5400">
                <a:solidFill>
                  <a:srgbClr val="FDD518"/>
                </a:solidFill>
                <a:latin typeface="HelveticaNeue HeavyCond"/>
                <a:ea typeface="MS PGothic" pitchFamily="34" charset="-128"/>
              </a:defRPr>
            </a:lvl3pPr>
            <a:lvl4pPr marL="1600200" indent="-228600" eaLnBrk="0" hangingPunct="0">
              <a:defRPr sz="5400">
                <a:solidFill>
                  <a:srgbClr val="FDD518"/>
                </a:solidFill>
                <a:latin typeface="HelveticaNeue HeavyCond"/>
                <a:ea typeface="MS PGothic" pitchFamily="34" charset="-128"/>
              </a:defRPr>
            </a:lvl4pPr>
            <a:lvl5pPr marL="2057400" indent="-228600" eaLnBrk="0" hangingPunct="0">
              <a:defRPr sz="5400">
                <a:solidFill>
                  <a:srgbClr val="FDD518"/>
                </a:solidFill>
                <a:latin typeface="HelveticaNeue HeavyCond"/>
                <a:ea typeface="MS PGothic" pitchFamily="34" charset="-128"/>
              </a:defRPr>
            </a:lvl5pPr>
            <a:lvl6pPr marL="2514600" indent="-228600" eaLnBrk="0" fontAlgn="base" hangingPunct="0">
              <a:spcBef>
                <a:spcPct val="0"/>
              </a:spcBef>
              <a:spcAft>
                <a:spcPct val="0"/>
              </a:spcAft>
              <a:defRPr sz="5400">
                <a:solidFill>
                  <a:srgbClr val="FDD518"/>
                </a:solidFill>
                <a:latin typeface="HelveticaNeue HeavyCond"/>
                <a:ea typeface="MS PGothic" pitchFamily="34" charset="-128"/>
              </a:defRPr>
            </a:lvl6pPr>
            <a:lvl7pPr marL="2971800" indent="-228600" eaLnBrk="0" fontAlgn="base" hangingPunct="0">
              <a:spcBef>
                <a:spcPct val="0"/>
              </a:spcBef>
              <a:spcAft>
                <a:spcPct val="0"/>
              </a:spcAft>
              <a:defRPr sz="5400">
                <a:solidFill>
                  <a:srgbClr val="FDD518"/>
                </a:solidFill>
                <a:latin typeface="HelveticaNeue HeavyCond"/>
                <a:ea typeface="MS PGothic" pitchFamily="34" charset="-128"/>
              </a:defRPr>
            </a:lvl7pPr>
            <a:lvl8pPr marL="3429000" indent="-228600" eaLnBrk="0" fontAlgn="base" hangingPunct="0">
              <a:spcBef>
                <a:spcPct val="0"/>
              </a:spcBef>
              <a:spcAft>
                <a:spcPct val="0"/>
              </a:spcAft>
              <a:defRPr sz="5400">
                <a:solidFill>
                  <a:srgbClr val="FDD518"/>
                </a:solidFill>
                <a:latin typeface="HelveticaNeue HeavyCond"/>
                <a:ea typeface="MS PGothic" pitchFamily="34" charset="-128"/>
              </a:defRPr>
            </a:lvl8pPr>
            <a:lvl9pPr marL="3886200" indent="-228600" eaLnBrk="0" fontAlgn="base" hangingPunct="0">
              <a:spcBef>
                <a:spcPct val="0"/>
              </a:spcBef>
              <a:spcAft>
                <a:spcPct val="0"/>
              </a:spcAft>
              <a:defRPr sz="5400">
                <a:solidFill>
                  <a:srgbClr val="FDD518"/>
                </a:solidFill>
                <a:latin typeface="HelveticaNeue HeavyCond"/>
                <a:ea typeface="MS PGothic" pitchFamily="34" charset="-128"/>
              </a:defRPr>
            </a:lvl9pPr>
          </a:lstStyle>
          <a:p>
            <a:pPr eaLnBrk="1" hangingPunct="1"/>
            <a:r>
              <a:rPr lang="en-US" sz="1650" b="1" dirty="0">
                <a:solidFill>
                  <a:srgbClr val="FFFF33"/>
                </a:solidFill>
              </a:rPr>
              <a:t>marijuana</a:t>
            </a:r>
          </a:p>
        </p:txBody>
      </p:sp>
      <p:cxnSp>
        <p:nvCxnSpPr>
          <p:cNvPr id="22533" name="Straight Arrow Connector 5"/>
          <p:cNvCxnSpPr>
            <a:cxnSpLocks noChangeShapeType="1"/>
            <a:stCxn id="22532" idx="0"/>
          </p:cNvCxnSpPr>
          <p:nvPr/>
        </p:nvCxnSpPr>
        <p:spPr bwMode="auto">
          <a:xfrm flipH="1" flipV="1">
            <a:off x="4172000" y="3886249"/>
            <a:ext cx="363019" cy="342899"/>
          </a:xfrm>
          <a:prstGeom prst="straightConnector1">
            <a:avLst/>
          </a:prstGeom>
          <a:noFill/>
          <a:ln w="28575" algn="ctr">
            <a:solidFill>
              <a:srgbClr val="FFFF33"/>
            </a:solidFill>
            <a:round/>
            <a:headEnd/>
            <a:tailEnd type="stealth" w="lg" len="lg"/>
          </a:ln>
          <a:extLst>
            <a:ext uri="{909E8E84-426E-40dd-AFC4-6F175D3DCCD1}">
              <a14:hiddenFill xmlns="" xmlns:a14="http://schemas.microsoft.com/office/drawing/2010/main">
                <a:noFill/>
              </a14:hiddenFill>
            </a:ext>
          </a:extLst>
        </p:spPr>
      </p:cxnSp>
      <p:cxnSp>
        <p:nvCxnSpPr>
          <p:cNvPr id="3" name="Straight Arrow Connector 2"/>
          <p:cNvCxnSpPr/>
          <p:nvPr/>
        </p:nvCxnSpPr>
        <p:spPr>
          <a:xfrm flipV="1">
            <a:off x="3231369" y="3695948"/>
            <a:ext cx="697925" cy="600975"/>
          </a:xfrm>
          <a:prstGeom prst="straightConnector1">
            <a:avLst/>
          </a:prstGeom>
          <a:ln w="28575">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4" name="TextBox 3"/>
          <p:cNvSpPr txBox="1"/>
          <p:nvPr/>
        </p:nvSpPr>
        <p:spPr>
          <a:xfrm>
            <a:off x="2536140" y="4247273"/>
            <a:ext cx="1308123" cy="507831"/>
          </a:xfrm>
          <a:prstGeom prst="rect">
            <a:avLst/>
          </a:prstGeom>
          <a:noFill/>
        </p:spPr>
        <p:txBody>
          <a:bodyPr wrap="square" rtlCol="0">
            <a:spAutoFit/>
          </a:bodyPr>
          <a:lstStyle/>
          <a:p>
            <a:r>
              <a:rPr lang="en-US" sz="1350" b="1" dirty="0">
                <a:solidFill>
                  <a:srgbClr val="FF0000"/>
                </a:solidFill>
                <a:latin typeface="Arial" pitchFamily="34" charset="0"/>
              </a:rPr>
              <a:t>nucleus </a:t>
            </a:r>
            <a:r>
              <a:rPr lang="en-US" sz="1350" b="1" dirty="0" err="1">
                <a:solidFill>
                  <a:srgbClr val="FF0000"/>
                </a:solidFill>
                <a:latin typeface="Arial" pitchFamily="34" charset="0"/>
              </a:rPr>
              <a:t>accumbens</a:t>
            </a:r>
            <a:r>
              <a:rPr lang="en-US" sz="1350" b="1" dirty="0">
                <a:solidFill>
                  <a:srgbClr val="FF0000"/>
                </a:solidFill>
                <a:latin typeface="Arial" pitchFamily="34" charset="0"/>
              </a:rPr>
              <a:t> </a:t>
            </a:r>
            <a:endParaRPr lang="en-US" sz="1350" b="1" dirty="0">
              <a:solidFill>
                <a:srgbClr val="FF0000"/>
              </a:solidFill>
            </a:endParaRPr>
          </a:p>
        </p:txBody>
      </p:sp>
      <p:sp>
        <p:nvSpPr>
          <p:cNvPr id="2" name="Rectangle 1"/>
          <p:cNvSpPr/>
          <p:nvPr/>
        </p:nvSpPr>
        <p:spPr>
          <a:xfrm>
            <a:off x="3319642" y="5691899"/>
            <a:ext cx="1704716" cy="507831"/>
          </a:xfrm>
          <a:prstGeom prst="rect">
            <a:avLst/>
          </a:prstGeom>
        </p:spPr>
        <p:txBody>
          <a:bodyPr wrap="square">
            <a:spAutoFit/>
          </a:bodyPr>
          <a:lstStyle/>
          <a:p>
            <a:r>
              <a:rPr lang="en-US" sz="1350" dirty="0">
                <a:solidFill>
                  <a:schemeClr val="bg1"/>
                </a:solidFill>
                <a:latin typeface="Arial" panose="020B0604020202020204" pitchFamily="34" charset="0"/>
                <a:ea typeface="Source Sans Pro" panose="020B0503030403020204" pitchFamily="34" charset="0"/>
                <a:cs typeface="Arial" panose="020B0604020202020204" pitchFamily="34" charset="0"/>
              </a:rPr>
              <a:t>National Institute on Drug Abuse (2007)</a:t>
            </a:r>
            <a:endParaRPr lang="en-US" sz="1350" dirty="0">
              <a:latin typeface="Arial" panose="020B0604020202020204" pitchFamily="34" charset="0"/>
              <a:cs typeface="Arial" panose="020B0604020202020204" pitchFamily="34" charset="0"/>
            </a:endParaRPr>
          </a:p>
        </p:txBody>
      </p:sp>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3987280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5702</TotalTime>
  <Words>8521</Words>
  <Application>Microsoft Macintosh PowerPoint</Application>
  <PresentationFormat>On-screen Show (4:3)</PresentationFormat>
  <Paragraphs>671</Paragraphs>
  <Slides>35</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HelveticaNeue HeavyCond</vt:lpstr>
      <vt:lpstr>Tahoma</vt:lpstr>
      <vt:lpstr>Times New Roman</vt:lpstr>
      <vt:lpstr>Office Theme</vt:lpstr>
      <vt:lpstr>Cannabis and the Adolescent Brain</vt:lpstr>
      <vt:lpstr>Acknowledgements</vt:lpstr>
      <vt:lpstr>Purpose </vt:lpstr>
      <vt:lpstr>PowerPoint Presentation</vt:lpstr>
      <vt:lpstr>Adolescent Development </vt:lpstr>
      <vt:lpstr>Parts of the Human Brain and their Functions</vt:lpstr>
      <vt:lpstr>Changes in Brain Structure</vt:lpstr>
      <vt:lpstr>Changes in Brain Function</vt:lpstr>
      <vt:lpstr>PowerPoint Presentation</vt:lpstr>
      <vt:lpstr>Addiction and the Brain</vt:lpstr>
      <vt:lpstr>Made in the Brain: Endogenous Endocannabinoids</vt:lpstr>
      <vt:lpstr>Endocannabinoids and THC</vt:lpstr>
      <vt:lpstr>Brain Cannabinoid Receptor Sites</vt:lpstr>
      <vt:lpstr>Where Marijuana Acts</vt:lpstr>
      <vt:lpstr>Cannabis and the Adolescent Brain</vt:lpstr>
      <vt:lpstr>Brain Differences in Adolescent who Use Cannabis: Structural</vt:lpstr>
      <vt:lpstr>Brain Differences in Adolescent who Use Cannabis: Functional</vt:lpstr>
      <vt:lpstr>Pharmocokinetics</vt:lpstr>
      <vt:lpstr>Pharmacokinetics</vt:lpstr>
      <vt:lpstr>Routes of absorption – Oral  (Edibles, Tinctures, &amp; Beverages) </vt:lpstr>
      <vt:lpstr>Routes of Absorption - Trans-Mucosal: Sublingual, Intranasal &amp; Ophthalmic</vt:lpstr>
      <vt:lpstr>Routes of Absorption – Transdermal </vt:lpstr>
      <vt:lpstr>Routes of Absorption – Rectal</vt:lpstr>
      <vt:lpstr>Routes of Absorption – Intravenous</vt:lpstr>
      <vt:lpstr>Routes of Absorption – Smoking/Inhalation </vt:lpstr>
      <vt:lpstr>Distribution</vt:lpstr>
      <vt:lpstr>Absorption Depends on the Route of Intake</vt:lpstr>
      <vt:lpstr>Excretion and Elimination </vt:lpstr>
      <vt:lpstr>Quitting &amp; Detecting Use</vt:lpstr>
      <vt:lpstr>PTTC Resources</vt:lpstr>
      <vt:lpstr>References, I</vt:lpstr>
      <vt:lpstr>References, II</vt:lpstr>
      <vt:lpstr>References, III</vt:lpstr>
      <vt:lpstr>Additional NIDA Videos</vt:lpstr>
      <vt:lpstr>Cannabis and the Adolescent Brain</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Scott Gagnon</cp:lastModifiedBy>
  <cp:revision>184</cp:revision>
  <dcterms:created xsi:type="dcterms:W3CDTF">2017-10-19T14:29:41Z</dcterms:created>
  <dcterms:modified xsi:type="dcterms:W3CDTF">2021-02-02T20:19:48Z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